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465" r:id="rId2"/>
    <p:sldId id="469" r:id="rId3"/>
    <p:sldId id="466" r:id="rId4"/>
    <p:sldId id="474" r:id="rId5"/>
    <p:sldId id="475" r:id="rId6"/>
    <p:sldId id="481" r:id="rId7"/>
    <p:sldId id="476" r:id="rId8"/>
    <p:sldId id="482" r:id="rId9"/>
    <p:sldId id="477" r:id="rId10"/>
    <p:sldId id="448" r:id="rId11"/>
    <p:sldId id="455" r:id="rId12"/>
    <p:sldId id="456" r:id="rId13"/>
    <p:sldId id="457" r:id="rId14"/>
    <p:sldId id="503" r:id="rId15"/>
    <p:sldId id="458" r:id="rId16"/>
    <p:sldId id="463" r:id="rId17"/>
    <p:sldId id="464" r:id="rId18"/>
    <p:sldId id="459" r:id="rId19"/>
    <p:sldId id="478" r:id="rId20"/>
    <p:sldId id="479" r:id="rId21"/>
    <p:sldId id="480" r:id="rId22"/>
    <p:sldId id="470" r:id="rId23"/>
    <p:sldId id="471" r:id="rId24"/>
    <p:sldId id="472" r:id="rId25"/>
    <p:sldId id="473" r:id="rId26"/>
    <p:sldId id="483" r:id="rId27"/>
    <p:sldId id="484" r:id="rId28"/>
    <p:sldId id="485" r:id="rId29"/>
    <p:sldId id="486" r:id="rId30"/>
    <p:sldId id="487" r:id="rId31"/>
    <p:sldId id="488" r:id="rId32"/>
    <p:sldId id="489" r:id="rId33"/>
    <p:sldId id="490" r:id="rId34"/>
    <p:sldId id="491" r:id="rId35"/>
    <p:sldId id="492" r:id="rId36"/>
    <p:sldId id="493" r:id="rId37"/>
    <p:sldId id="494" r:id="rId38"/>
    <p:sldId id="495" r:id="rId39"/>
    <p:sldId id="496" r:id="rId40"/>
    <p:sldId id="497" r:id="rId41"/>
    <p:sldId id="498" r:id="rId42"/>
    <p:sldId id="499" r:id="rId43"/>
    <p:sldId id="500" r:id="rId44"/>
    <p:sldId id="501" r:id="rId45"/>
    <p:sldId id="502" r:id="rId46"/>
    <p:sldId id="460" r:id="rId47"/>
    <p:sldId id="504" r:id="rId48"/>
    <p:sldId id="505" r:id="rId49"/>
    <p:sldId id="506" r:id="rId50"/>
  </p:sldIdLst>
  <p:sldSz cx="9144000" cy="6858000" type="screen4x3"/>
  <p:notesSz cx="6797675" cy="9926638"/>
  <p:defaultTextStyle>
    <a:defPPr>
      <a:defRPr lang="sv-SE"/>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72152" autoAdjust="0"/>
  </p:normalViewPr>
  <p:slideViewPr>
    <p:cSldViewPr>
      <p:cViewPr varScale="1">
        <p:scale>
          <a:sx n="77" d="100"/>
          <a:sy n="77" d="100"/>
        </p:scale>
        <p:origin x="19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6" d="100"/>
        <a:sy n="116" d="100"/>
      </p:scale>
      <p:origin x="0" y="0"/>
    </p:cViewPr>
  </p:sorterViewPr>
  <p:notesViewPr>
    <p:cSldViewPr>
      <p:cViewPr varScale="1">
        <p:scale>
          <a:sx n="93" d="100"/>
          <a:sy n="93" d="100"/>
        </p:scale>
        <p:origin x="372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772BC-0B42-44F2-B003-9D767A8BFC0D}"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sv-SE"/>
        </a:p>
      </dgm:t>
    </dgm:pt>
    <dgm:pt modelId="{C0917FA6-703B-4E1A-B9FD-BDF109CB53BF}">
      <dgm:prSet phldrT="[Text]"/>
      <dgm:spPr/>
      <dgm:t>
        <a:bodyPr/>
        <a:lstStyle/>
        <a:p>
          <a:r>
            <a:rPr lang="sv-SE" dirty="0" smtClean="0"/>
            <a:t>Aktualisera</a:t>
          </a:r>
          <a:endParaRPr lang="sv-SE" dirty="0"/>
        </a:p>
      </dgm:t>
    </dgm:pt>
    <dgm:pt modelId="{48E23627-B439-4CB2-902A-03C876946A9A}" type="parTrans" cxnId="{25756270-8726-407C-92C0-F6004F852C55}">
      <dgm:prSet/>
      <dgm:spPr/>
      <dgm:t>
        <a:bodyPr/>
        <a:lstStyle/>
        <a:p>
          <a:endParaRPr lang="sv-SE"/>
        </a:p>
      </dgm:t>
    </dgm:pt>
    <dgm:pt modelId="{35895F90-91DA-4BB1-8D14-8727D88B6BF7}" type="sibTrans" cxnId="{25756270-8726-407C-92C0-F6004F852C55}">
      <dgm:prSet/>
      <dgm:spPr/>
      <dgm:t>
        <a:bodyPr/>
        <a:lstStyle/>
        <a:p>
          <a:endParaRPr lang="sv-SE"/>
        </a:p>
      </dgm:t>
    </dgm:pt>
    <dgm:pt modelId="{EDBFED27-9CAA-4E9E-BDF9-1C295FB30A76}">
      <dgm:prSet phldrT="[Text]"/>
      <dgm:spPr/>
      <dgm:t>
        <a:bodyPr/>
        <a:lstStyle/>
        <a:p>
          <a:r>
            <a:rPr lang="sv-SE" dirty="0" smtClean="0"/>
            <a:t>Utreda</a:t>
          </a:r>
          <a:endParaRPr lang="sv-SE" dirty="0"/>
        </a:p>
      </dgm:t>
    </dgm:pt>
    <dgm:pt modelId="{7F2A9F52-394A-4F84-9F08-C65DE377EB60}" type="parTrans" cxnId="{963C63E5-E4D8-456E-BC4E-247B75342DB7}">
      <dgm:prSet/>
      <dgm:spPr/>
      <dgm:t>
        <a:bodyPr/>
        <a:lstStyle/>
        <a:p>
          <a:endParaRPr lang="sv-SE"/>
        </a:p>
      </dgm:t>
    </dgm:pt>
    <dgm:pt modelId="{3FEC119A-CA75-4E3F-B258-1F7B8F16D058}" type="sibTrans" cxnId="{963C63E5-E4D8-456E-BC4E-247B75342DB7}">
      <dgm:prSet/>
      <dgm:spPr/>
      <dgm:t>
        <a:bodyPr/>
        <a:lstStyle/>
        <a:p>
          <a:endParaRPr lang="sv-SE"/>
        </a:p>
      </dgm:t>
    </dgm:pt>
    <dgm:pt modelId="{713C4DAF-D796-41A4-A0C6-99EDB9BD15AD}">
      <dgm:prSet phldrT="[Text]"/>
      <dgm:spPr/>
      <dgm:t>
        <a:bodyPr/>
        <a:lstStyle/>
        <a:p>
          <a:r>
            <a:rPr lang="sv-SE" dirty="0" smtClean="0"/>
            <a:t>Besluta</a:t>
          </a:r>
          <a:endParaRPr lang="sv-SE" dirty="0"/>
        </a:p>
      </dgm:t>
    </dgm:pt>
    <dgm:pt modelId="{81F234AB-A243-4772-9774-D3D1DBACD517}" type="parTrans" cxnId="{1B1E2138-381A-45EA-BD14-318393D9E3DE}">
      <dgm:prSet/>
      <dgm:spPr/>
      <dgm:t>
        <a:bodyPr/>
        <a:lstStyle/>
        <a:p>
          <a:endParaRPr lang="sv-SE"/>
        </a:p>
      </dgm:t>
    </dgm:pt>
    <dgm:pt modelId="{BCB61D75-5C12-4534-A65A-4923459FC563}" type="sibTrans" cxnId="{1B1E2138-381A-45EA-BD14-318393D9E3DE}">
      <dgm:prSet/>
      <dgm:spPr/>
      <dgm:t>
        <a:bodyPr/>
        <a:lstStyle/>
        <a:p>
          <a:endParaRPr lang="sv-SE"/>
        </a:p>
      </dgm:t>
    </dgm:pt>
    <dgm:pt modelId="{2359DED1-0876-46BD-A006-5E986152C734}">
      <dgm:prSet phldrT="[Text]"/>
      <dgm:spPr/>
      <dgm:t>
        <a:bodyPr/>
        <a:lstStyle/>
        <a:p>
          <a:r>
            <a:rPr lang="sv-SE" dirty="0" smtClean="0"/>
            <a:t>Utforma uppdrag</a:t>
          </a:r>
          <a:endParaRPr lang="sv-SE" dirty="0"/>
        </a:p>
      </dgm:t>
    </dgm:pt>
    <dgm:pt modelId="{2964DD10-7504-4E8D-B26E-0396AF5C0594}" type="parTrans" cxnId="{24B83D2B-24B7-48BB-A61B-AC46E65793B6}">
      <dgm:prSet/>
      <dgm:spPr/>
      <dgm:t>
        <a:bodyPr/>
        <a:lstStyle/>
        <a:p>
          <a:endParaRPr lang="sv-SE"/>
        </a:p>
      </dgm:t>
    </dgm:pt>
    <dgm:pt modelId="{0DB1C179-FFF4-4160-8D31-01C9529E1CE3}" type="sibTrans" cxnId="{24B83D2B-24B7-48BB-A61B-AC46E65793B6}">
      <dgm:prSet/>
      <dgm:spPr/>
      <dgm:t>
        <a:bodyPr/>
        <a:lstStyle/>
        <a:p>
          <a:endParaRPr lang="sv-SE"/>
        </a:p>
      </dgm:t>
    </dgm:pt>
    <dgm:pt modelId="{2102469A-DEF1-40BF-A673-5F3FD1247EAD}">
      <dgm:prSet phldrT="[Text]"/>
      <dgm:spPr/>
      <dgm:t>
        <a:bodyPr/>
        <a:lstStyle/>
        <a:p>
          <a:r>
            <a:rPr lang="sv-SE" dirty="0" smtClean="0"/>
            <a:t>Genomföra uppdrag</a:t>
          </a:r>
          <a:endParaRPr lang="sv-SE" dirty="0"/>
        </a:p>
      </dgm:t>
    </dgm:pt>
    <dgm:pt modelId="{9B346787-55A5-4094-ADAA-BC6B02F7DB05}" type="parTrans" cxnId="{C2A14D61-1A77-4252-81A7-E804AB2D8B02}">
      <dgm:prSet/>
      <dgm:spPr/>
      <dgm:t>
        <a:bodyPr/>
        <a:lstStyle/>
        <a:p>
          <a:endParaRPr lang="sv-SE"/>
        </a:p>
      </dgm:t>
    </dgm:pt>
    <dgm:pt modelId="{60389D68-EA5F-4A3A-A2A1-2FCBEFC3AFE0}" type="sibTrans" cxnId="{C2A14D61-1A77-4252-81A7-E804AB2D8B02}">
      <dgm:prSet/>
      <dgm:spPr/>
      <dgm:t>
        <a:bodyPr/>
        <a:lstStyle/>
        <a:p>
          <a:endParaRPr lang="sv-SE"/>
        </a:p>
      </dgm:t>
    </dgm:pt>
    <dgm:pt modelId="{5ECE17B9-D659-4C08-8678-EFBD2566A8BC}">
      <dgm:prSet phldrT="[Text]"/>
      <dgm:spPr/>
      <dgm:t>
        <a:bodyPr/>
        <a:lstStyle/>
        <a:p>
          <a:r>
            <a:rPr lang="sv-SE" dirty="0" smtClean="0"/>
            <a:t>Följa upp</a:t>
          </a:r>
          <a:endParaRPr lang="sv-SE" dirty="0"/>
        </a:p>
      </dgm:t>
    </dgm:pt>
    <dgm:pt modelId="{C71748C1-8B65-401D-A9FE-036E2E19AB33}" type="parTrans" cxnId="{3558BAFA-6871-4851-8135-123B1019EFFC}">
      <dgm:prSet/>
      <dgm:spPr/>
      <dgm:t>
        <a:bodyPr/>
        <a:lstStyle/>
        <a:p>
          <a:endParaRPr lang="sv-SE"/>
        </a:p>
      </dgm:t>
    </dgm:pt>
    <dgm:pt modelId="{0E169CA9-39FC-4276-B60C-E3B46A8F2614}" type="sibTrans" cxnId="{3558BAFA-6871-4851-8135-123B1019EFFC}">
      <dgm:prSet/>
      <dgm:spPr/>
      <dgm:t>
        <a:bodyPr/>
        <a:lstStyle/>
        <a:p>
          <a:endParaRPr lang="sv-SE"/>
        </a:p>
      </dgm:t>
    </dgm:pt>
    <dgm:pt modelId="{401CE952-4233-46D8-AAAB-8F0920EBFB00}" type="pres">
      <dgm:prSet presAssocID="{67C772BC-0B42-44F2-B003-9D767A8BFC0D}" presName="Name0" presStyleCnt="0">
        <dgm:presLayoutVars>
          <dgm:dir/>
          <dgm:animLvl val="lvl"/>
          <dgm:resizeHandles val="exact"/>
        </dgm:presLayoutVars>
      </dgm:prSet>
      <dgm:spPr/>
      <dgm:t>
        <a:bodyPr/>
        <a:lstStyle/>
        <a:p>
          <a:endParaRPr lang="sv-SE"/>
        </a:p>
      </dgm:t>
    </dgm:pt>
    <dgm:pt modelId="{6BFEEF48-8091-4D9A-91F0-5133A5E39977}" type="pres">
      <dgm:prSet presAssocID="{C0917FA6-703B-4E1A-B9FD-BDF109CB53BF}" presName="parTxOnly" presStyleLbl="node1" presStyleIdx="0" presStyleCnt="6" custScaleY="103208">
        <dgm:presLayoutVars>
          <dgm:chMax val="0"/>
          <dgm:chPref val="0"/>
          <dgm:bulletEnabled val="1"/>
        </dgm:presLayoutVars>
      </dgm:prSet>
      <dgm:spPr/>
      <dgm:t>
        <a:bodyPr/>
        <a:lstStyle/>
        <a:p>
          <a:endParaRPr lang="sv-SE"/>
        </a:p>
      </dgm:t>
    </dgm:pt>
    <dgm:pt modelId="{20132B01-07D9-433B-8398-8A0890B2ABCD}" type="pres">
      <dgm:prSet presAssocID="{35895F90-91DA-4BB1-8D14-8727D88B6BF7}" presName="parTxOnlySpace" presStyleCnt="0"/>
      <dgm:spPr/>
    </dgm:pt>
    <dgm:pt modelId="{D127AAD8-C3E1-4597-9A6E-F93331527BE2}" type="pres">
      <dgm:prSet presAssocID="{EDBFED27-9CAA-4E9E-BDF9-1C295FB30A76}" presName="parTxOnly" presStyleLbl="node1" presStyleIdx="1" presStyleCnt="6">
        <dgm:presLayoutVars>
          <dgm:chMax val="0"/>
          <dgm:chPref val="0"/>
          <dgm:bulletEnabled val="1"/>
        </dgm:presLayoutVars>
      </dgm:prSet>
      <dgm:spPr/>
      <dgm:t>
        <a:bodyPr/>
        <a:lstStyle/>
        <a:p>
          <a:endParaRPr lang="sv-SE"/>
        </a:p>
      </dgm:t>
    </dgm:pt>
    <dgm:pt modelId="{F46E9815-B84B-4C06-BF1A-939DC7204527}" type="pres">
      <dgm:prSet presAssocID="{3FEC119A-CA75-4E3F-B258-1F7B8F16D058}" presName="parTxOnlySpace" presStyleCnt="0"/>
      <dgm:spPr/>
    </dgm:pt>
    <dgm:pt modelId="{DE255EDE-D2B9-4D48-BEA4-8EB12FBA3BEC}" type="pres">
      <dgm:prSet presAssocID="{713C4DAF-D796-41A4-A0C6-99EDB9BD15AD}" presName="parTxOnly" presStyleLbl="node1" presStyleIdx="2" presStyleCnt="6">
        <dgm:presLayoutVars>
          <dgm:chMax val="0"/>
          <dgm:chPref val="0"/>
          <dgm:bulletEnabled val="1"/>
        </dgm:presLayoutVars>
      </dgm:prSet>
      <dgm:spPr/>
      <dgm:t>
        <a:bodyPr/>
        <a:lstStyle/>
        <a:p>
          <a:endParaRPr lang="sv-SE"/>
        </a:p>
      </dgm:t>
    </dgm:pt>
    <dgm:pt modelId="{70D28678-40A9-4E07-91FE-AE3A627E3582}" type="pres">
      <dgm:prSet presAssocID="{BCB61D75-5C12-4534-A65A-4923459FC563}" presName="parTxOnlySpace" presStyleCnt="0"/>
      <dgm:spPr/>
    </dgm:pt>
    <dgm:pt modelId="{CAA472CB-16A4-40C4-923C-6BDD1015CA82}" type="pres">
      <dgm:prSet presAssocID="{2359DED1-0876-46BD-A006-5E986152C734}" presName="parTxOnly" presStyleLbl="node1" presStyleIdx="3" presStyleCnt="6">
        <dgm:presLayoutVars>
          <dgm:chMax val="0"/>
          <dgm:chPref val="0"/>
          <dgm:bulletEnabled val="1"/>
        </dgm:presLayoutVars>
      </dgm:prSet>
      <dgm:spPr/>
      <dgm:t>
        <a:bodyPr/>
        <a:lstStyle/>
        <a:p>
          <a:endParaRPr lang="sv-SE"/>
        </a:p>
      </dgm:t>
    </dgm:pt>
    <dgm:pt modelId="{FECA27AD-DB9E-4035-A9CD-82E6B351B703}" type="pres">
      <dgm:prSet presAssocID="{0DB1C179-FFF4-4160-8D31-01C9529E1CE3}" presName="parTxOnlySpace" presStyleCnt="0"/>
      <dgm:spPr/>
    </dgm:pt>
    <dgm:pt modelId="{8B352280-E298-4269-9741-7E708056E719}" type="pres">
      <dgm:prSet presAssocID="{2102469A-DEF1-40BF-A673-5F3FD1247EAD}" presName="parTxOnly" presStyleLbl="node1" presStyleIdx="4" presStyleCnt="6">
        <dgm:presLayoutVars>
          <dgm:chMax val="0"/>
          <dgm:chPref val="0"/>
          <dgm:bulletEnabled val="1"/>
        </dgm:presLayoutVars>
      </dgm:prSet>
      <dgm:spPr/>
      <dgm:t>
        <a:bodyPr/>
        <a:lstStyle/>
        <a:p>
          <a:endParaRPr lang="sv-SE"/>
        </a:p>
      </dgm:t>
    </dgm:pt>
    <dgm:pt modelId="{E258DAC7-BE3B-4484-A351-F0D0D71960BD}" type="pres">
      <dgm:prSet presAssocID="{60389D68-EA5F-4A3A-A2A1-2FCBEFC3AFE0}" presName="parTxOnlySpace" presStyleCnt="0"/>
      <dgm:spPr/>
    </dgm:pt>
    <dgm:pt modelId="{BE885DAA-EF51-448F-B3D9-1D11984BE97F}" type="pres">
      <dgm:prSet presAssocID="{5ECE17B9-D659-4C08-8678-EFBD2566A8BC}" presName="parTxOnly" presStyleLbl="node1" presStyleIdx="5" presStyleCnt="6">
        <dgm:presLayoutVars>
          <dgm:chMax val="0"/>
          <dgm:chPref val="0"/>
          <dgm:bulletEnabled val="1"/>
        </dgm:presLayoutVars>
      </dgm:prSet>
      <dgm:spPr/>
      <dgm:t>
        <a:bodyPr/>
        <a:lstStyle/>
        <a:p>
          <a:endParaRPr lang="sv-SE"/>
        </a:p>
      </dgm:t>
    </dgm:pt>
  </dgm:ptLst>
  <dgm:cxnLst>
    <dgm:cxn modelId="{25756270-8726-407C-92C0-F6004F852C55}" srcId="{67C772BC-0B42-44F2-B003-9D767A8BFC0D}" destId="{C0917FA6-703B-4E1A-B9FD-BDF109CB53BF}" srcOrd="0" destOrd="0" parTransId="{48E23627-B439-4CB2-902A-03C876946A9A}" sibTransId="{35895F90-91DA-4BB1-8D14-8727D88B6BF7}"/>
    <dgm:cxn modelId="{CBA3506A-EAB4-4ECB-B6DA-1A6C5B17AE1B}" type="presOf" srcId="{713C4DAF-D796-41A4-A0C6-99EDB9BD15AD}" destId="{DE255EDE-D2B9-4D48-BEA4-8EB12FBA3BEC}" srcOrd="0" destOrd="0" presId="urn:microsoft.com/office/officeart/2005/8/layout/chevron1"/>
    <dgm:cxn modelId="{4FAFB9B6-1C91-48F5-A668-DAAB13269A2F}" type="presOf" srcId="{67C772BC-0B42-44F2-B003-9D767A8BFC0D}" destId="{401CE952-4233-46D8-AAAB-8F0920EBFB00}" srcOrd="0" destOrd="0" presId="urn:microsoft.com/office/officeart/2005/8/layout/chevron1"/>
    <dgm:cxn modelId="{963C63E5-E4D8-456E-BC4E-247B75342DB7}" srcId="{67C772BC-0B42-44F2-B003-9D767A8BFC0D}" destId="{EDBFED27-9CAA-4E9E-BDF9-1C295FB30A76}" srcOrd="1" destOrd="0" parTransId="{7F2A9F52-394A-4F84-9F08-C65DE377EB60}" sibTransId="{3FEC119A-CA75-4E3F-B258-1F7B8F16D058}"/>
    <dgm:cxn modelId="{7BC95746-1B37-4496-B947-94ECD56DDFAA}" type="presOf" srcId="{2359DED1-0876-46BD-A006-5E986152C734}" destId="{CAA472CB-16A4-40C4-923C-6BDD1015CA82}" srcOrd="0" destOrd="0" presId="urn:microsoft.com/office/officeart/2005/8/layout/chevron1"/>
    <dgm:cxn modelId="{9BB9231E-A8A8-4E01-BBCE-578625134219}" type="presOf" srcId="{C0917FA6-703B-4E1A-B9FD-BDF109CB53BF}" destId="{6BFEEF48-8091-4D9A-91F0-5133A5E39977}" srcOrd="0" destOrd="0" presId="urn:microsoft.com/office/officeart/2005/8/layout/chevron1"/>
    <dgm:cxn modelId="{3558BAFA-6871-4851-8135-123B1019EFFC}" srcId="{67C772BC-0B42-44F2-B003-9D767A8BFC0D}" destId="{5ECE17B9-D659-4C08-8678-EFBD2566A8BC}" srcOrd="5" destOrd="0" parTransId="{C71748C1-8B65-401D-A9FE-036E2E19AB33}" sibTransId="{0E169CA9-39FC-4276-B60C-E3B46A8F2614}"/>
    <dgm:cxn modelId="{1B1E2138-381A-45EA-BD14-318393D9E3DE}" srcId="{67C772BC-0B42-44F2-B003-9D767A8BFC0D}" destId="{713C4DAF-D796-41A4-A0C6-99EDB9BD15AD}" srcOrd="2" destOrd="0" parTransId="{81F234AB-A243-4772-9774-D3D1DBACD517}" sibTransId="{BCB61D75-5C12-4534-A65A-4923459FC563}"/>
    <dgm:cxn modelId="{C2A14D61-1A77-4252-81A7-E804AB2D8B02}" srcId="{67C772BC-0B42-44F2-B003-9D767A8BFC0D}" destId="{2102469A-DEF1-40BF-A673-5F3FD1247EAD}" srcOrd="4" destOrd="0" parTransId="{9B346787-55A5-4094-ADAA-BC6B02F7DB05}" sibTransId="{60389D68-EA5F-4A3A-A2A1-2FCBEFC3AFE0}"/>
    <dgm:cxn modelId="{24B83D2B-24B7-48BB-A61B-AC46E65793B6}" srcId="{67C772BC-0B42-44F2-B003-9D767A8BFC0D}" destId="{2359DED1-0876-46BD-A006-5E986152C734}" srcOrd="3" destOrd="0" parTransId="{2964DD10-7504-4E8D-B26E-0396AF5C0594}" sibTransId="{0DB1C179-FFF4-4160-8D31-01C9529E1CE3}"/>
    <dgm:cxn modelId="{28CA2D3E-BE44-415C-A0EA-4576B2465374}" type="presOf" srcId="{5ECE17B9-D659-4C08-8678-EFBD2566A8BC}" destId="{BE885DAA-EF51-448F-B3D9-1D11984BE97F}" srcOrd="0" destOrd="0" presId="urn:microsoft.com/office/officeart/2005/8/layout/chevron1"/>
    <dgm:cxn modelId="{6704F603-658B-4032-92D5-A9DEB7C453DF}" type="presOf" srcId="{EDBFED27-9CAA-4E9E-BDF9-1C295FB30A76}" destId="{D127AAD8-C3E1-4597-9A6E-F93331527BE2}" srcOrd="0" destOrd="0" presId="urn:microsoft.com/office/officeart/2005/8/layout/chevron1"/>
    <dgm:cxn modelId="{7DA1BC7E-07BA-4749-88AB-3108C5B1C59E}" type="presOf" srcId="{2102469A-DEF1-40BF-A673-5F3FD1247EAD}" destId="{8B352280-E298-4269-9741-7E708056E719}" srcOrd="0" destOrd="0" presId="urn:microsoft.com/office/officeart/2005/8/layout/chevron1"/>
    <dgm:cxn modelId="{A74945BB-A422-4D4A-9886-710F9079B247}" type="presParOf" srcId="{401CE952-4233-46D8-AAAB-8F0920EBFB00}" destId="{6BFEEF48-8091-4D9A-91F0-5133A5E39977}" srcOrd="0" destOrd="0" presId="urn:microsoft.com/office/officeart/2005/8/layout/chevron1"/>
    <dgm:cxn modelId="{BCD6E1C2-63AB-41EA-A894-575C04B703B1}" type="presParOf" srcId="{401CE952-4233-46D8-AAAB-8F0920EBFB00}" destId="{20132B01-07D9-433B-8398-8A0890B2ABCD}" srcOrd="1" destOrd="0" presId="urn:microsoft.com/office/officeart/2005/8/layout/chevron1"/>
    <dgm:cxn modelId="{7FD20516-63FE-40CF-A8F6-3684F25A375C}" type="presParOf" srcId="{401CE952-4233-46D8-AAAB-8F0920EBFB00}" destId="{D127AAD8-C3E1-4597-9A6E-F93331527BE2}" srcOrd="2" destOrd="0" presId="urn:microsoft.com/office/officeart/2005/8/layout/chevron1"/>
    <dgm:cxn modelId="{BBFEB567-54AB-46C0-845E-DD1F7FE890E7}" type="presParOf" srcId="{401CE952-4233-46D8-AAAB-8F0920EBFB00}" destId="{F46E9815-B84B-4C06-BF1A-939DC7204527}" srcOrd="3" destOrd="0" presId="urn:microsoft.com/office/officeart/2005/8/layout/chevron1"/>
    <dgm:cxn modelId="{D09FAAFA-A3C1-4247-9B4F-109A36D3A4B7}" type="presParOf" srcId="{401CE952-4233-46D8-AAAB-8F0920EBFB00}" destId="{DE255EDE-D2B9-4D48-BEA4-8EB12FBA3BEC}" srcOrd="4" destOrd="0" presId="urn:microsoft.com/office/officeart/2005/8/layout/chevron1"/>
    <dgm:cxn modelId="{ED3493D1-503F-4511-AE7C-E9CEA3E0D6F4}" type="presParOf" srcId="{401CE952-4233-46D8-AAAB-8F0920EBFB00}" destId="{70D28678-40A9-4E07-91FE-AE3A627E3582}" srcOrd="5" destOrd="0" presId="urn:microsoft.com/office/officeart/2005/8/layout/chevron1"/>
    <dgm:cxn modelId="{085AF6AD-84A1-45AB-8F4B-1EA9C9E37384}" type="presParOf" srcId="{401CE952-4233-46D8-AAAB-8F0920EBFB00}" destId="{CAA472CB-16A4-40C4-923C-6BDD1015CA82}" srcOrd="6" destOrd="0" presId="urn:microsoft.com/office/officeart/2005/8/layout/chevron1"/>
    <dgm:cxn modelId="{4B7F2138-5565-43A1-ACAC-FD929B9A736D}" type="presParOf" srcId="{401CE952-4233-46D8-AAAB-8F0920EBFB00}" destId="{FECA27AD-DB9E-4035-A9CD-82E6B351B703}" srcOrd="7" destOrd="0" presId="urn:microsoft.com/office/officeart/2005/8/layout/chevron1"/>
    <dgm:cxn modelId="{C3A6602B-4555-4919-8B2F-57C582BF1BBA}" type="presParOf" srcId="{401CE952-4233-46D8-AAAB-8F0920EBFB00}" destId="{8B352280-E298-4269-9741-7E708056E719}" srcOrd="8" destOrd="0" presId="urn:microsoft.com/office/officeart/2005/8/layout/chevron1"/>
    <dgm:cxn modelId="{BF00A8FE-9FBE-44D8-B381-D6A957281380}" type="presParOf" srcId="{401CE952-4233-46D8-AAAB-8F0920EBFB00}" destId="{E258DAC7-BE3B-4484-A351-F0D0D71960BD}" srcOrd="9" destOrd="0" presId="urn:microsoft.com/office/officeart/2005/8/layout/chevron1"/>
    <dgm:cxn modelId="{B567936C-6015-4B01-B7F6-E4D955CF598D}" type="presParOf" srcId="{401CE952-4233-46D8-AAAB-8F0920EBFB00}" destId="{BE885DAA-EF51-448F-B3D9-1D11984BE97F}"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4084BA-0F94-4879-B28A-9DB6B429BED5}" type="doc">
      <dgm:prSet loTypeId="urn:microsoft.com/office/officeart/2005/8/layout/chevron1" loCatId="process" qsTypeId="urn:microsoft.com/office/officeart/2005/8/quickstyle/simple1" qsCatId="simple" csTypeId="urn:microsoft.com/office/officeart/2005/8/colors/accent1_2" csCatId="accent1" phldr="1"/>
      <dgm:spPr/>
    </dgm:pt>
    <dgm:pt modelId="{E1FD3938-09A8-4B45-97BB-58189AE2551E}" type="pres">
      <dgm:prSet presAssocID="{F34084BA-0F94-4879-B28A-9DB6B429BED5}" presName="Name0" presStyleCnt="0">
        <dgm:presLayoutVars>
          <dgm:dir/>
          <dgm:animLvl val="lvl"/>
          <dgm:resizeHandles val="exact"/>
        </dgm:presLayoutVars>
      </dgm:prSet>
      <dgm:spPr/>
    </dgm:pt>
  </dgm:ptLst>
  <dgm:cxnLst>
    <dgm:cxn modelId="{41B8AC1A-2F28-420F-9EB8-54221A6F827F}" type="presOf" srcId="{F34084BA-0F94-4879-B28A-9DB6B429BED5}" destId="{E1FD3938-09A8-4B45-97BB-58189AE2551E}"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4084BA-0F94-4879-B28A-9DB6B429BED5}" type="doc">
      <dgm:prSet loTypeId="urn:microsoft.com/office/officeart/2005/8/layout/chevron1" loCatId="process" qsTypeId="urn:microsoft.com/office/officeart/2005/8/quickstyle/simple1" qsCatId="simple" csTypeId="urn:microsoft.com/office/officeart/2005/8/colors/accent1_2" csCatId="accent1" phldr="1"/>
      <dgm:spPr/>
    </dgm:pt>
    <dgm:pt modelId="{E1FD3938-09A8-4B45-97BB-58189AE2551E}" type="pres">
      <dgm:prSet presAssocID="{F34084BA-0F94-4879-B28A-9DB6B429BED5}" presName="Name0" presStyleCnt="0">
        <dgm:presLayoutVars>
          <dgm:dir/>
          <dgm:animLvl val="lvl"/>
          <dgm:resizeHandles val="exact"/>
        </dgm:presLayoutVars>
      </dgm:prSet>
      <dgm:spPr/>
    </dgm:pt>
  </dgm:ptLst>
  <dgm:cxnLst>
    <dgm:cxn modelId="{31020861-2F0C-4049-B1DB-023E78634633}" type="presOf" srcId="{F34084BA-0F94-4879-B28A-9DB6B429BED5}" destId="{E1FD3938-09A8-4B45-97BB-58189AE2551E}" srcOrd="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544C76-A1F2-4612-8746-4C83C6AECE90}" type="doc">
      <dgm:prSet loTypeId="urn:microsoft.com/office/officeart/2005/8/layout/hProcess6" loCatId="process" qsTypeId="urn:microsoft.com/office/officeart/2005/8/quickstyle/simple2" qsCatId="simple" csTypeId="urn:microsoft.com/office/officeart/2005/8/colors/accent1_2" csCatId="accent1" phldr="1"/>
      <dgm:spPr/>
    </dgm:pt>
    <dgm:pt modelId="{A473AD02-E794-4BE7-AFD8-DD038A9D6CD0}">
      <dgm:prSet phldrT="[Text]"/>
      <dgm:spPr/>
      <dgm:t>
        <a:bodyPr/>
        <a:lstStyle/>
        <a:p>
          <a:r>
            <a:rPr lang="sv-SE" dirty="0" smtClean="0"/>
            <a:t>Planera genomförandet</a:t>
          </a:r>
          <a:endParaRPr lang="sv-SE" dirty="0"/>
        </a:p>
      </dgm:t>
    </dgm:pt>
    <dgm:pt modelId="{9A9DC17E-1425-4E69-9527-130ACFA7A6A9}" type="parTrans" cxnId="{A7E50A61-6309-43BD-8507-FCE8B43A4439}">
      <dgm:prSet/>
      <dgm:spPr/>
      <dgm:t>
        <a:bodyPr/>
        <a:lstStyle/>
        <a:p>
          <a:endParaRPr lang="sv-SE"/>
        </a:p>
      </dgm:t>
    </dgm:pt>
    <dgm:pt modelId="{758610BE-9290-4A64-BCD3-B6233E4B8A98}" type="sibTrans" cxnId="{A7E50A61-6309-43BD-8507-FCE8B43A4439}">
      <dgm:prSet/>
      <dgm:spPr/>
      <dgm:t>
        <a:bodyPr/>
        <a:lstStyle/>
        <a:p>
          <a:endParaRPr lang="sv-SE"/>
        </a:p>
      </dgm:t>
    </dgm:pt>
    <dgm:pt modelId="{5A752977-62FE-4DB7-A5E8-F5DFBBF710A9}">
      <dgm:prSet phldrT="[Text]"/>
      <dgm:spPr/>
      <dgm:t>
        <a:bodyPr/>
        <a:lstStyle/>
        <a:p>
          <a:r>
            <a:rPr lang="sv-SE" dirty="0" smtClean="0"/>
            <a:t>Genomföra insats</a:t>
          </a:r>
          <a:endParaRPr lang="sv-SE" dirty="0"/>
        </a:p>
      </dgm:t>
    </dgm:pt>
    <dgm:pt modelId="{D6820B32-057A-4CF0-BA77-7D776B70472C}" type="parTrans" cxnId="{ACCAB237-A924-4728-90F7-F0722681E382}">
      <dgm:prSet/>
      <dgm:spPr/>
      <dgm:t>
        <a:bodyPr/>
        <a:lstStyle/>
        <a:p>
          <a:endParaRPr lang="sv-SE"/>
        </a:p>
      </dgm:t>
    </dgm:pt>
    <dgm:pt modelId="{563627F8-48D3-4436-8C45-880EBF898845}" type="sibTrans" cxnId="{ACCAB237-A924-4728-90F7-F0722681E382}">
      <dgm:prSet/>
      <dgm:spPr/>
      <dgm:t>
        <a:bodyPr/>
        <a:lstStyle/>
        <a:p>
          <a:endParaRPr lang="sv-SE"/>
        </a:p>
      </dgm:t>
    </dgm:pt>
    <dgm:pt modelId="{9A4E5CB9-9980-47EC-A458-16E9BAE0FF61}">
      <dgm:prSet phldrT="[Text]"/>
      <dgm:spPr/>
      <dgm:t>
        <a:bodyPr/>
        <a:lstStyle/>
        <a:p>
          <a:r>
            <a:rPr lang="sv-SE" dirty="0" smtClean="0"/>
            <a:t>Följa upp genomförandet</a:t>
          </a:r>
          <a:endParaRPr lang="sv-SE" dirty="0"/>
        </a:p>
      </dgm:t>
    </dgm:pt>
    <dgm:pt modelId="{A6DDD83F-972D-463D-B8F7-7F81B15E33AA}" type="parTrans" cxnId="{2217BF24-7CED-4E62-8358-500ACC9CF51E}">
      <dgm:prSet/>
      <dgm:spPr/>
      <dgm:t>
        <a:bodyPr/>
        <a:lstStyle/>
        <a:p>
          <a:endParaRPr lang="sv-SE"/>
        </a:p>
      </dgm:t>
    </dgm:pt>
    <dgm:pt modelId="{DB84DBE6-1FEB-4831-9F34-5AF81BEEEC5F}" type="sibTrans" cxnId="{2217BF24-7CED-4E62-8358-500ACC9CF51E}">
      <dgm:prSet/>
      <dgm:spPr/>
      <dgm:t>
        <a:bodyPr/>
        <a:lstStyle/>
        <a:p>
          <a:endParaRPr lang="sv-SE"/>
        </a:p>
      </dgm:t>
    </dgm:pt>
    <dgm:pt modelId="{3EA58FCC-F04A-41FF-9033-FA169374A2A5}" type="pres">
      <dgm:prSet presAssocID="{CA544C76-A1F2-4612-8746-4C83C6AECE90}" presName="theList" presStyleCnt="0">
        <dgm:presLayoutVars>
          <dgm:dir/>
          <dgm:animLvl val="lvl"/>
          <dgm:resizeHandles val="exact"/>
        </dgm:presLayoutVars>
      </dgm:prSet>
      <dgm:spPr/>
    </dgm:pt>
    <dgm:pt modelId="{E1D6F3AD-107C-4267-A153-DEC4DB024198}" type="pres">
      <dgm:prSet presAssocID="{A473AD02-E794-4BE7-AFD8-DD038A9D6CD0}" presName="compNode" presStyleCnt="0"/>
      <dgm:spPr/>
    </dgm:pt>
    <dgm:pt modelId="{972F0EB6-F541-4013-8B6A-B33474F1B48B}" type="pres">
      <dgm:prSet presAssocID="{A473AD02-E794-4BE7-AFD8-DD038A9D6CD0}" presName="noGeometry" presStyleCnt="0"/>
      <dgm:spPr/>
    </dgm:pt>
    <dgm:pt modelId="{60BF820A-F5DE-4BFA-9DBC-AA4B96BE66E2}" type="pres">
      <dgm:prSet presAssocID="{A473AD02-E794-4BE7-AFD8-DD038A9D6CD0}" presName="childTextVisible" presStyleLbl="bgAccFollowNode1" presStyleIdx="0" presStyleCnt="3">
        <dgm:presLayoutVars>
          <dgm:bulletEnabled val="1"/>
        </dgm:presLayoutVars>
      </dgm:prSet>
      <dgm:spPr/>
    </dgm:pt>
    <dgm:pt modelId="{40C25A88-D944-4F24-9C81-19851E5C2FC1}" type="pres">
      <dgm:prSet presAssocID="{A473AD02-E794-4BE7-AFD8-DD038A9D6CD0}" presName="childTextHidden" presStyleLbl="bgAccFollowNode1" presStyleIdx="0" presStyleCnt="3"/>
      <dgm:spPr/>
    </dgm:pt>
    <dgm:pt modelId="{F3DB04E4-D16A-4B0E-BCAA-B90D84A04774}" type="pres">
      <dgm:prSet presAssocID="{A473AD02-E794-4BE7-AFD8-DD038A9D6CD0}" presName="parentText" presStyleLbl="node1" presStyleIdx="0" presStyleCnt="3">
        <dgm:presLayoutVars>
          <dgm:chMax val="1"/>
          <dgm:bulletEnabled val="1"/>
        </dgm:presLayoutVars>
      </dgm:prSet>
      <dgm:spPr/>
      <dgm:t>
        <a:bodyPr/>
        <a:lstStyle/>
        <a:p>
          <a:endParaRPr lang="sv-SE"/>
        </a:p>
      </dgm:t>
    </dgm:pt>
    <dgm:pt modelId="{15891524-A449-404D-B93A-C344E1235713}" type="pres">
      <dgm:prSet presAssocID="{A473AD02-E794-4BE7-AFD8-DD038A9D6CD0}" presName="aSpace" presStyleCnt="0"/>
      <dgm:spPr/>
    </dgm:pt>
    <dgm:pt modelId="{6466BD24-5BA8-434D-8C23-A783B310E5CB}" type="pres">
      <dgm:prSet presAssocID="{5A752977-62FE-4DB7-A5E8-F5DFBBF710A9}" presName="compNode" presStyleCnt="0"/>
      <dgm:spPr/>
    </dgm:pt>
    <dgm:pt modelId="{397E7D10-9742-45F9-8D04-9298F73A6F75}" type="pres">
      <dgm:prSet presAssocID="{5A752977-62FE-4DB7-A5E8-F5DFBBF710A9}" presName="noGeometry" presStyleCnt="0"/>
      <dgm:spPr/>
    </dgm:pt>
    <dgm:pt modelId="{821DC0CB-7D38-40A7-902A-E2DAE48B760F}" type="pres">
      <dgm:prSet presAssocID="{5A752977-62FE-4DB7-A5E8-F5DFBBF710A9}" presName="childTextVisible" presStyleLbl="bgAccFollowNode1" presStyleIdx="1" presStyleCnt="3">
        <dgm:presLayoutVars>
          <dgm:bulletEnabled val="1"/>
        </dgm:presLayoutVars>
      </dgm:prSet>
      <dgm:spPr/>
    </dgm:pt>
    <dgm:pt modelId="{B2C05C01-0990-4D6E-B751-7383CF272A66}" type="pres">
      <dgm:prSet presAssocID="{5A752977-62FE-4DB7-A5E8-F5DFBBF710A9}" presName="childTextHidden" presStyleLbl="bgAccFollowNode1" presStyleIdx="1" presStyleCnt="3"/>
      <dgm:spPr/>
    </dgm:pt>
    <dgm:pt modelId="{F9964CC3-6629-4BDC-9C55-5ED52FD14A86}" type="pres">
      <dgm:prSet presAssocID="{5A752977-62FE-4DB7-A5E8-F5DFBBF710A9}" presName="parentText" presStyleLbl="node1" presStyleIdx="1" presStyleCnt="3">
        <dgm:presLayoutVars>
          <dgm:chMax val="1"/>
          <dgm:bulletEnabled val="1"/>
        </dgm:presLayoutVars>
      </dgm:prSet>
      <dgm:spPr/>
      <dgm:t>
        <a:bodyPr/>
        <a:lstStyle/>
        <a:p>
          <a:endParaRPr lang="sv-SE"/>
        </a:p>
      </dgm:t>
    </dgm:pt>
    <dgm:pt modelId="{B25C50B8-7278-4224-8E1C-4875BC7D36CE}" type="pres">
      <dgm:prSet presAssocID="{5A752977-62FE-4DB7-A5E8-F5DFBBF710A9}" presName="aSpace" presStyleCnt="0"/>
      <dgm:spPr/>
    </dgm:pt>
    <dgm:pt modelId="{D2B4DECA-3754-4C4D-B3EE-35DCBBD3CF60}" type="pres">
      <dgm:prSet presAssocID="{9A4E5CB9-9980-47EC-A458-16E9BAE0FF61}" presName="compNode" presStyleCnt="0"/>
      <dgm:spPr/>
    </dgm:pt>
    <dgm:pt modelId="{AB3E82D6-D9E3-41E4-A111-B958D3E4A3E4}" type="pres">
      <dgm:prSet presAssocID="{9A4E5CB9-9980-47EC-A458-16E9BAE0FF61}" presName="noGeometry" presStyleCnt="0"/>
      <dgm:spPr/>
    </dgm:pt>
    <dgm:pt modelId="{9782F637-71E5-4870-90EC-0477B0E9ACF2}" type="pres">
      <dgm:prSet presAssocID="{9A4E5CB9-9980-47EC-A458-16E9BAE0FF61}" presName="childTextVisible" presStyleLbl="bgAccFollowNode1" presStyleIdx="2" presStyleCnt="3">
        <dgm:presLayoutVars>
          <dgm:bulletEnabled val="1"/>
        </dgm:presLayoutVars>
      </dgm:prSet>
      <dgm:spPr/>
    </dgm:pt>
    <dgm:pt modelId="{831190D2-6968-4A9E-8095-798EF6C9F96A}" type="pres">
      <dgm:prSet presAssocID="{9A4E5CB9-9980-47EC-A458-16E9BAE0FF61}" presName="childTextHidden" presStyleLbl="bgAccFollowNode1" presStyleIdx="2" presStyleCnt="3"/>
      <dgm:spPr/>
    </dgm:pt>
    <dgm:pt modelId="{685D1A94-1AED-46F8-A7F3-89E673B282F8}" type="pres">
      <dgm:prSet presAssocID="{9A4E5CB9-9980-47EC-A458-16E9BAE0FF61}" presName="parentText" presStyleLbl="node1" presStyleIdx="2" presStyleCnt="3">
        <dgm:presLayoutVars>
          <dgm:chMax val="1"/>
          <dgm:bulletEnabled val="1"/>
        </dgm:presLayoutVars>
      </dgm:prSet>
      <dgm:spPr/>
      <dgm:t>
        <a:bodyPr/>
        <a:lstStyle/>
        <a:p>
          <a:endParaRPr lang="sv-SE"/>
        </a:p>
      </dgm:t>
    </dgm:pt>
  </dgm:ptLst>
  <dgm:cxnLst>
    <dgm:cxn modelId="{A7E50A61-6309-43BD-8507-FCE8B43A4439}" srcId="{CA544C76-A1F2-4612-8746-4C83C6AECE90}" destId="{A473AD02-E794-4BE7-AFD8-DD038A9D6CD0}" srcOrd="0" destOrd="0" parTransId="{9A9DC17E-1425-4E69-9527-130ACFA7A6A9}" sibTransId="{758610BE-9290-4A64-BCD3-B6233E4B8A98}"/>
    <dgm:cxn modelId="{3C755C2C-D99D-4052-9A06-348462CD5DA0}" type="presOf" srcId="{5A752977-62FE-4DB7-A5E8-F5DFBBF710A9}" destId="{F9964CC3-6629-4BDC-9C55-5ED52FD14A86}" srcOrd="0" destOrd="0" presId="urn:microsoft.com/office/officeart/2005/8/layout/hProcess6"/>
    <dgm:cxn modelId="{78F1EBBB-A6F8-4545-B8C9-59CA0EBA05E1}" type="presOf" srcId="{CA544C76-A1F2-4612-8746-4C83C6AECE90}" destId="{3EA58FCC-F04A-41FF-9033-FA169374A2A5}" srcOrd="0" destOrd="0" presId="urn:microsoft.com/office/officeart/2005/8/layout/hProcess6"/>
    <dgm:cxn modelId="{1E9B3F22-F067-4C1F-BA49-C8381ADCA4B9}" type="presOf" srcId="{9A4E5CB9-9980-47EC-A458-16E9BAE0FF61}" destId="{685D1A94-1AED-46F8-A7F3-89E673B282F8}" srcOrd="0" destOrd="0" presId="urn:microsoft.com/office/officeart/2005/8/layout/hProcess6"/>
    <dgm:cxn modelId="{2217BF24-7CED-4E62-8358-500ACC9CF51E}" srcId="{CA544C76-A1F2-4612-8746-4C83C6AECE90}" destId="{9A4E5CB9-9980-47EC-A458-16E9BAE0FF61}" srcOrd="2" destOrd="0" parTransId="{A6DDD83F-972D-463D-B8F7-7F81B15E33AA}" sibTransId="{DB84DBE6-1FEB-4831-9F34-5AF81BEEEC5F}"/>
    <dgm:cxn modelId="{ACCAB237-A924-4728-90F7-F0722681E382}" srcId="{CA544C76-A1F2-4612-8746-4C83C6AECE90}" destId="{5A752977-62FE-4DB7-A5E8-F5DFBBF710A9}" srcOrd="1" destOrd="0" parTransId="{D6820B32-057A-4CF0-BA77-7D776B70472C}" sibTransId="{563627F8-48D3-4436-8C45-880EBF898845}"/>
    <dgm:cxn modelId="{08DA94AB-5573-4A5E-A37B-9BF76074BBD3}" type="presOf" srcId="{A473AD02-E794-4BE7-AFD8-DD038A9D6CD0}" destId="{F3DB04E4-D16A-4B0E-BCAA-B90D84A04774}" srcOrd="0" destOrd="0" presId="urn:microsoft.com/office/officeart/2005/8/layout/hProcess6"/>
    <dgm:cxn modelId="{49A7DE7A-5DEF-4640-AA94-862A466412A0}" type="presParOf" srcId="{3EA58FCC-F04A-41FF-9033-FA169374A2A5}" destId="{E1D6F3AD-107C-4267-A153-DEC4DB024198}" srcOrd="0" destOrd="0" presId="urn:microsoft.com/office/officeart/2005/8/layout/hProcess6"/>
    <dgm:cxn modelId="{C8CDAAD3-A0D7-49B5-B06C-1C88AC948BB6}" type="presParOf" srcId="{E1D6F3AD-107C-4267-A153-DEC4DB024198}" destId="{972F0EB6-F541-4013-8B6A-B33474F1B48B}" srcOrd="0" destOrd="0" presId="urn:microsoft.com/office/officeart/2005/8/layout/hProcess6"/>
    <dgm:cxn modelId="{0BEC7628-9978-4E4F-8DF1-B8959B62D068}" type="presParOf" srcId="{E1D6F3AD-107C-4267-A153-DEC4DB024198}" destId="{60BF820A-F5DE-4BFA-9DBC-AA4B96BE66E2}" srcOrd="1" destOrd="0" presId="urn:microsoft.com/office/officeart/2005/8/layout/hProcess6"/>
    <dgm:cxn modelId="{AFC69E83-EF9F-4CEA-A576-BDF2A0D0F11C}" type="presParOf" srcId="{E1D6F3AD-107C-4267-A153-DEC4DB024198}" destId="{40C25A88-D944-4F24-9C81-19851E5C2FC1}" srcOrd="2" destOrd="0" presId="urn:microsoft.com/office/officeart/2005/8/layout/hProcess6"/>
    <dgm:cxn modelId="{D52119E1-7BB0-4BC5-8D86-157784C226BA}" type="presParOf" srcId="{E1D6F3AD-107C-4267-A153-DEC4DB024198}" destId="{F3DB04E4-D16A-4B0E-BCAA-B90D84A04774}" srcOrd="3" destOrd="0" presId="urn:microsoft.com/office/officeart/2005/8/layout/hProcess6"/>
    <dgm:cxn modelId="{1A739C7F-6A94-445B-913E-5AEF9082D47A}" type="presParOf" srcId="{3EA58FCC-F04A-41FF-9033-FA169374A2A5}" destId="{15891524-A449-404D-B93A-C344E1235713}" srcOrd="1" destOrd="0" presId="urn:microsoft.com/office/officeart/2005/8/layout/hProcess6"/>
    <dgm:cxn modelId="{4F39CDA4-769F-4473-B569-A840549A9B87}" type="presParOf" srcId="{3EA58FCC-F04A-41FF-9033-FA169374A2A5}" destId="{6466BD24-5BA8-434D-8C23-A783B310E5CB}" srcOrd="2" destOrd="0" presId="urn:microsoft.com/office/officeart/2005/8/layout/hProcess6"/>
    <dgm:cxn modelId="{0EC7320B-8A68-45D4-B2CE-47510E9BFF6E}" type="presParOf" srcId="{6466BD24-5BA8-434D-8C23-A783B310E5CB}" destId="{397E7D10-9742-45F9-8D04-9298F73A6F75}" srcOrd="0" destOrd="0" presId="urn:microsoft.com/office/officeart/2005/8/layout/hProcess6"/>
    <dgm:cxn modelId="{510AD921-ACE8-4F1E-B77F-E8131036AF0F}" type="presParOf" srcId="{6466BD24-5BA8-434D-8C23-A783B310E5CB}" destId="{821DC0CB-7D38-40A7-902A-E2DAE48B760F}" srcOrd="1" destOrd="0" presId="urn:microsoft.com/office/officeart/2005/8/layout/hProcess6"/>
    <dgm:cxn modelId="{C6D07E52-10E8-42A4-AE4F-0E07208EF04C}" type="presParOf" srcId="{6466BD24-5BA8-434D-8C23-A783B310E5CB}" destId="{B2C05C01-0990-4D6E-B751-7383CF272A66}" srcOrd="2" destOrd="0" presId="urn:microsoft.com/office/officeart/2005/8/layout/hProcess6"/>
    <dgm:cxn modelId="{F8B24D7A-D2AC-44E7-9F50-19B2CDD75A91}" type="presParOf" srcId="{6466BD24-5BA8-434D-8C23-A783B310E5CB}" destId="{F9964CC3-6629-4BDC-9C55-5ED52FD14A86}" srcOrd="3" destOrd="0" presId="urn:microsoft.com/office/officeart/2005/8/layout/hProcess6"/>
    <dgm:cxn modelId="{7727C08F-BCD9-432E-BBC1-B2C4FD4C2EBC}" type="presParOf" srcId="{3EA58FCC-F04A-41FF-9033-FA169374A2A5}" destId="{B25C50B8-7278-4224-8E1C-4875BC7D36CE}" srcOrd="3" destOrd="0" presId="urn:microsoft.com/office/officeart/2005/8/layout/hProcess6"/>
    <dgm:cxn modelId="{E2311CCA-1DCA-4408-A654-A0DA96059F23}" type="presParOf" srcId="{3EA58FCC-F04A-41FF-9033-FA169374A2A5}" destId="{D2B4DECA-3754-4C4D-B3EE-35DCBBD3CF60}" srcOrd="4" destOrd="0" presId="urn:microsoft.com/office/officeart/2005/8/layout/hProcess6"/>
    <dgm:cxn modelId="{04A76B33-DD63-4641-937B-C6575B2AF68B}" type="presParOf" srcId="{D2B4DECA-3754-4C4D-B3EE-35DCBBD3CF60}" destId="{AB3E82D6-D9E3-41E4-A111-B958D3E4A3E4}" srcOrd="0" destOrd="0" presId="urn:microsoft.com/office/officeart/2005/8/layout/hProcess6"/>
    <dgm:cxn modelId="{EAE4C0E9-CB15-4919-8DAC-CF649E5D45B3}" type="presParOf" srcId="{D2B4DECA-3754-4C4D-B3EE-35DCBBD3CF60}" destId="{9782F637-71E5-4870-90EC-0477B0E9ACF2}" srcOrd="1" destOrd="0" presId="urn:microsoft.com/office/officeart/2005/8/layout/hProcess6"/>
    <dgm:cxn modelId="{37F6BDC6-CB03-45CF-9F3B-99227AD25CE5}" type="presParOf" srcId="{D2B4DECA-3754-4C4D-B3EE-35DCBBD3CF60}" destId="{831190D2-6968-4A9E-8095-798EF6C9F96A}" srcOrd="2" destOrd="0" presId="urn:microsoft.com/office/officeart/2005/8/layout/hProcess6"/>
    <dgm:cxn modelId="{AF6FA71A-32FF-4E27-83E6-B5F29CE04A48}" type="presParOf" srcId="{D2B4DECA-3754-4C4D-B3EE-35DCBBD3CF60}" destId="{685D1A94-1AED-46F8-A7F3-89E673B282F8}" srcOrd="3" destOrd="0" presId="urn:microsoft.com/office/officeart/2005/8/layout/hProcess6"/>
  </dgm:cxnLst>
  <dgm:bg>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smtClean="0"/>
            </a:lvl1pPr>
          </a:lstStyle>
          <a:p>
            <a:pPr>
              <a:defRPr/>
            </a:pPr>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smtClean="0"/>
            </a:lvl1pPr>
          </a:lstStyle>
          <a:p>
            <a:pPr>
              <a:defRPr/>
            </a:pPr>
            <a:fld id="{7664CF88-862C-4EE4-B6AF-18731AFF9B31}" type="datetimeFigureOut">
              <a:rPr lang="sv-SE"/>
              <a:pPr>
                <a:defRPr/>
              </a:pPr>
              <a:t>2016-09-19</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defRPr sz="1200" smtClean="0"/>
            </a:lvl1pPr>
          </a:lstStyle>
          <a:p>
            <a:pPr>
              <a:defRPr/>
            </a:pPr>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eaLnBrk="1" hangingPunct="1">
              <a:defRPr sz="1200" smtClean="0"/>
            </a:lvl1pPr>
          </a:lstStyle>
          <a:p>
            <a:pPr>
              <a:defRPr/>
            </a:pPr>
            <a:fld id="{BB8C1080-E151-494E-BDBA-D2FB16EADA96}" type="slidenum">
              <a:rPr lang="sv-SE"/>
              <a:pPr>
                <a:defRPr/>
              </a:pPr>
              <a:t>‹#›</a:t>
            </a:fld>
            <a:endParaRPr lang="sv-SE"/>
          </a:p>
        </p:txBody>
      </p:sp>
    </p:spTree>
    <p:extLst>
      <p:ext uri="{BB962C8B-B14F-4D97-AF65-F5344CB8AC3E}">
        <p14:creationId xmlns:p14="http://schemas.microsoft.com/office/powerpoint/2010/main" val="403205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vl1pPr>
          </a:lstStyle>
          <a:p>
            <a:pPr>
              <a:defRPr/>
            </a:pPr>
            <a:endParaRPr lang="sv-SE"/>
          </a:p>
        </p:txBody>
      </p:sp>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vl1pPr>
          </a:lstStyle>
          <a:p>
            <a:pPr>
              <a:defRPr/>
            </a:pPr>
            <a:fld id="{E1B8A2AC-E7F8-4858-AEF0-448FCD046310}" type="datetimeFigureOut">
              <a:rPr lang="sv-SE"/>
              <a:pPr>
                <a:defRPr/>
              </a:pPr>
              <a:t>2016-09-19</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vl1pPr>
          </a:lstStyle>
          <a:p>
            <a:pPr>
              <a:defRPr/>
            </a:pPr>
            <a:endParaRPr lang="sv-SE"/>
          </a:p>
        </p:txBody>
      </p:sp>
      <p:sp>
        <p:nvSpPr>
          <p:cNvPr id="7" name="Platshållare för bildnumm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D056C5E-1CA8-416D-B92F-F8B72D69A690}" type="slidenum">
              <a:rPr lang="sv-SE" altLang="sv-SE"/>
              <a:pPr>
                <a:defRPr/>
              </a:pPr>
              <a:t>‹#›</a:t>
            </a:fld>
            <a:endParaRPr lang="sv-SE" altLang="sv-SE"/>
          </a:p>
        </p:txBody>
      </p:sp>
    </p:spTree>
    <p:extLst>
      <p:ext uri="{BB962C8B-B14F-4D97-AF65-F5344CB8AC3E}">
        <p14:creationId xmlns:p14="http://schemas.microsoft.com/office/powerpoint/2010/main" val="2822801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a:t>
            </a:fld>
            <a:endParaRPr lang="sv-SE" altLang="sv-SE"/>
          </a:p>
        </p:txBody>
      </p:sp>
    </p:spTree>
    <p:extLst>
      <p:ext uri="{BB962C8B-B14F-4D97-AF65-F5344CB8AC3E}">
        <p14:creationId xmlns:p14="http://schemas.microsoft.com/office/powerpoint/2010/main" val="197021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10</a:t>
            </a:fld>
            <a:endParaRPr lang="sv-SE" altLang="sv-SE"/>
          </a:p>
        </p:txBody>
      </p:sp>
    </p:spTree>
    <p:extLst>
      <p:ext uri="{BB962C8B-B14F-4D97-AF65-F5344CB8AC3E}">
        <p14:creationId xmlns:p14="http://schemas.microsoft.com/office/powerpoint/2010/main" val="4222063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Exempel Maja som har behov av</a:t>
            </a:r>
            <a:r>
              <a:rPr lang="sv-SE" baseline="0" dirty="0" smtClean="0"/>
              <a:t> inköp.</a:t>
            </a:r>
            <a:endParaRPr lang="sv-SE" dirty="0"/>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11</a:t>
            </a:fld>
            <a:endParaRPr lang="sv-SE" altLang="sv-SE"/>
          </a:p>
        </p:txBody>
      </p:sp>
    </p:spTree>
    <p:extLst>
      <p:ext uri="{BB962C8B-B14F-4D97-AF65-F5344CB8AC3E}">
        <p14:creationId xmlns:p14="http://schemas.microsoft.com/office/powerpoint/2010/main" val="3866603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12</a:t>
            </a:fld>
            <a:endParaRPr lang="sv-SE" altLang="sv-SE"/>
          </a:p>
        </p:txBody>
      </p:sp>
    </p:spTree>
    <p:extLst>
      <p:ext uri="{BB962C8B-B14F-4D97-AF65-F5344CB8AC3E}">
        <p14:creationId xmlns:p14="http://schemas.microsoft.com/office/powerpoint/2010/main" val="351211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13</a:t>
            </a:fld>
            <a:endParaRPr lang="sv-SE" altLang="sv-SE"/>
          </a:p>
        </p:txBody>
      </p:sp>
    </p:spTree>
    <p:extLst>
      <p:ext uri="{BB962C8B-B14F-4D97-AF65-F5344CB8AC3E}">
        <p14:creationId xmlns:p14="http://schemas.microsoft.com/office/powerpoint/2010/main" val="1709696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fontAlgn="t"/>
            <a:r>
              <a:rPr lang="sv-SE" sz="1200" b="1" dirty="0" smtClean="0"/>
              <a:t>Stärker individens delaktighet.</a:t>
            </a:r>
            <a:r>
              <a:rPr lang="sv-SE" sz="1200" dirty="0" smtClean="0"/>
              <a:t> Individens och anhörigas delaktighet stärks i utredning, planering och genomförande av insats samt i uppföljning av beslutad insats. </a:t>
            </a:r>
          </a:p>
          <a:p>
            <a:pPr lvl="0" fontAlgn="t"/>
            <a:r>
              <a:rPr lang="sv-SE" sz="1200" b="1" dirty="0" smtClean="0"/>
              <a:t>Underlättar samarbete.</a:t>
            </a:r>
            <a:r>
              <a:rPr lang="sv-SE" sz="1200" dirty="0" smtClean="0"/>
              <a:t> Underlättar samarbetet mellan professionella och med anhöriga och individen.</a:t>
            </a:r>
          </a:p>
          <a:p>
            <a:pPr lvl="0" fontAlgn="t"/>
            <a:r>
              <a:rPr lang="sv-SE" sz="1200" b="1" dirty="0" smtClean="0"/>
              <a:t>Mer likvärdigt och rättssäkert. </a:t>
            </a:r>
            <a:r>
              <a:rPr lang="sv-SE" sz="1200" dirty="0" smtClean="0"/>
              <a:t>Utredningar och genomförandet av insatser blir mer likvärdiga och rättssäkra eftersom handläggarna och utförarna använder samma arbetssätt och gemensamma begrepp.</a:t>
            </a:r>
          </a:p>
          <a:p>
            <a:pPr lvl="0" fontAlgn="t"/>
            <a:r>
              <a:rPr lang="sv-SE" sz="1200" b="1" dirty="0" smtClean="0"/>
              <a:t>Gör det tydligt för utföraren vilket stöd individen behöver.</a:t>
            </a:r>
            <a:r>
              <a:rPr lang="sv-SE" sz="1200" dirty="0" smtClean="0"/>
              <a:t> Tydligt beskrivna behov och mål ger utföraren bättre förutsättningar att välja arbetssätt och metoder. Utförarens roll att fortlöpande planera och följa upp genomförandet tillsammans med individen kan utvecklas och stärkas. </a:t>
            </a:r>
          </a:p>
          <a:p>
            <a:pPr lvl="0" fontAlgn="t"/>
            <a:r>
              <a:rPr lang="sv-SE" sz="1200" b="1" dirty="0" smtClean="0"/>
              <a:t>Gör det lättare att följa upp behov och mål. </a:t>
            </a:r>
            <a:r>
              <a:rPr lang="sv-SE" sz="1200" dirty="0" smtClean="0"/>
              <a:t>Det blir lättare att följa upp resultatet för individen och värdera valet av arbetssätt och metoder. Strukturerade uppgifter och resultat kan också sammanställas på gruppnivå och utgöra underlag för beslut om exempelvis kvalitets- och verksamhetsutveckling.</a:t>
            </a:r>
            <a:endParaRPr lang="sv-SE" dirty="0"/>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14</a:t>
            </a:fld>
            <a:endParaRPr lang="sv-SE" altLang="sv-SE"/>
          </a:p>
        </p:txBody>
      </p:sp>
    </p:spTree>
    <p:extLst>
      <p:ext uri="{BB962C8B-B14F-4D97-AF65-F5344CB8AC3E}">
        <p14:creationId xmlns:p14="http://schemas.microsoft.com/office/powerpoint/2010/main" val="1691812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15</a:t>
            </a:fld>
            <a:endParaRPr lang="sv-SE" altLang="sv-SE"/>
          </a:p>
        </p:txBody>
      </p:sp>
    </p:spTree>
    <p:extLst>
      <p:ext uri="{BB962C8B-B14F-4D97-AF65-F5344CB8AC3E}">
        <p14:creationId xmlns:p14="http://schemas.microsoft.com/office/powerpoint/2010/main" val="494731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16</a:t>
            </a:fld>
            <a:endParaRPr lang="sv-SE" altLang="sv-SE"/>
          </a:p>
        </p:txBody>
      </p:sp>
    </p:spTree>
    <p:extLst>
      <p:ext uri="{BB962C8B-B14F-4D97-AF65-F5344CB8AC3E}">
        <p14:creationId xmlns:p14="http://schemas.microsoft.com/office/powerpoint/2010/main" val="3032912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17</a:t>
            </a:fld>
            <a:endParaRPr lang="sv-SE" altLang="sv-SE"/>
          </a:p>
        </p:txBody>
      </p:sp>
    </p:spTree>
    <p:extLst>
      <p:ext uri="{BB962C8B-B14F-4D97-AF65-F5344CB8AC3E}">
        <p14:creationId xmlns:p14="http://schemas.microsoft.com/office/powerpoint/2010/main" val="2998048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Helena återkommer</a:t>
            </a:r>
            <a:endParaRPr lang="sv-SE" dirty="0"/>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18</a:t>
            </a:fld>
            <a:endParaRPr lang="sv-SE" altLang="sv-SE"/>
          </a:p>
        </p:txBody>
      </p:sp>
    </p:spTree>
    <p:extLst>
      <p:ext uri="{BB962C8B-B14F-4D97-AF65-F5344CB8AC3E}">
        <p14:creationId xmlns:p14="http://schemas.microsoft.com/office/powerpoint/2010/main" val="316001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19</a:t>
            </a:fld>
            <a:endParaRPr lang="sv-SE" altLang="sv-SE"/>
          </a:p>
        </p:txBody>
      </p:sp>
    </p:spTree>
    <p:extLst>
      <p:ext uri="{BB962C8B-B14F-4D97-AF65-F5344CB8AC3E}">
        <p14:creationId xmlns:p14="http://schemas.microsoft.com/office/powerpoint/2010/main" val="126568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a:t>
            </a:fld>
            <a:endParaRPr lang="sv-SE" altLang="sv-SE"/>
          </a:p>
        </p:txBody>
      </p:sp>
    </p:spTree>
    <p:extLst>
      <p:ext uri="{BB962C8B-B14F-4D97-AF65-F5344CB8AC3E}">
        <p14:creationId xmlns:p14="http://schemas.microsoft.com/office/powerpoint/2010/main" val="1357612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20</a:t>
            </a:fld>
            <a:endParaRPr lang="sv-SE" altLang="sv-SE"/>
          </a:p>
        </p:txBody>
      </p:sp>
    </p:spTree>
    <p:extLst>
      <p:ext uri="{BB962C8B-B14F-4D97-AF65-F5344CB8AC3E}">
        <p14:creationId xmlns:p14="http://schemas.microsoft.com/office/powerpoint/2010/main" val="1173956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21</a:t>
            </a:fld>
            <a:endParaRPr lang="sv-SE" altLang="sv-SE"/>
          </a:p>
        </p:txBody>
      </p:sp>
    </p:spTree>
    <p:extLst>
      <p:ext uri="{BB962C8B-B14F-4D97-AF65-F5344CB8AC3E}">
        <p14:creationId xmlns:p14="http://schemas.microsoft.com/office/powerpoint/2010/main" val="1134702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22</a:t>
            </a:fld>
            <a:endParaRPr lang="sv-SE" altLang="sv-SE"/>
          </a:p>
        </p:txBody>
      </p:sp>
    </p:spTree>
    <p:extLst>
      <p:ext uri="{BB962C8B-B14F-4D97-AF65-F5344CB8AC3E}">
        <p14:creationId xmlns:p14="http://schemas.microsoft.com/office/powerpoint/2010/main" val="1578207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23</a:t>
            </a:fld>
            <a:endParaRPr lang="sv-SE" altLang="sv-SE"/>
          </a:p>
        </p:txBody>
      </p:sp>
    </p:spTree>
    <p:extLst>
      <p:ext uri="{BB962C8B-B14F-4D97-AF65-F5344CB8AC3E}">
        <p14:creationId xmlns:p14="http://schemas.microsoft.com/office/powerpoint/2010/main" val="4005058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24</a:t>
            </a:fld>
            <a:endParaRPr lang="sv-SE" altLang="sv-SE"/>
          </a:p>
        </p:txBody>
      </p:sp>
    </p:spTree>
    <p:extLst>
      <p:ext uri="{BB962C8B-B14F-4D97-AF65-F5344CB8AC3E}">
        <p14:creationId xmlns:p14="http://schemas.microsoft.com/office/powerpoint/2010/main" val="2283915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25</a:t>
            </a:fld>
            <a:endParaRPr lang="sv-SE" altLang="sv-SE"/>
          </a:p>
        </p:txBody>
      </p:sp>
    </p:spTree>
    <p:extLst>
      <p:ext uri="{BB962C8B-B14F-4D97-AF65-F5344CB8AC3E}">
        <p14:creationId xmlns:p14="http://schemas.microsoft.com/office/powerpoint/2010/main" val="3555904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89CD482-DE00-4AF3-B595-C894825F4532}" type="slidenum">
              <a:rPr lang="sv-SE" smtClean="0"/>
              <a:pPr/>
              <a:t>26</a:t>
            </a:fld>
            <a:endParaRPr lang="sv-SE"/>
          </a:p>
        </p:txBody>
      </p:sp>
    </p:spTree>
    <p:extLst>
      <p:ext uri="{BB962C8B-B14F-4D97-AF65-F5344CB8AC3E}">
        <p14:creationId xmlns:p14="http://schemas.microsoft.com/office/powerpoint/2010/main" val="1519811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Läs uppifrån och ner</a:t>
            </a:r>
            <a:endParaRPr lang="sv-SE" dirty="0"/>
          </a:p>
        </p:txBody>
      </p:sp>
      <p:sp>
        <p:nvSpPr>
          <p:cNvPr id="4" name="Platshållare för bildnummer 3"/>
          <p:cNvSpPr>
            <a:spLocks noGrp="1"/>
          </p:cNvSpPr>
          <p:nvPr>
            <p:ph type="sldNum" sz="quarter" idx="10"/>
          </p:nvPr>
        </p:nvSpPr>
        <p:spPr/>
        <p:txBody>
          <a:bodyPr/>
          <a:lstStyle/>
          <a:p>
            <a:fld id="{289CD482-DE00-4AF3-B595-C894825F4532}" type="slidenum">
              <a:rPr lang="sv-SE" smtClean="0"/>
              <a:pPr/>
              <a:t>27</a:t>
            </a:fld>
            <a:endParaRPr lang="sv-SE"/>
          </a:p>
        </p:txBody>
      </p:sp>
    </p:spTree>
    <p:extLst>
      <p:ext uri="{BB962C8B-B14F-4D97-AF65-F5344CB8AC3E}">
        <p14:creationId xmlns:p14="http://schemas.microsoft.com/office/powerpoint/2010/main" val="167458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Behovsinriktad, jämför med Individinriktad eller personcentrerad</a:t>
            </a:r>
          </a:p>
          <a:p>
            <a:endParaRPr lang="sv-SE" dirty="0"/>
          </a:p>
          <a:p>
            <a:r>
              <a:rPr lang="sv-SE" dirty="0" smtClean="0"/>
              <a:t>Strukturerad dokumentation; genom att använda ICF (klassifikation av funktionstillstånd, funktionshinder och hälsa)</a:t>
            </a:r>
            <a:endParaRPr lang="sv-SE" dirty="0"/>
          </a:p>
        </p:txBody>
      </p:sp>
      <p:sp>
        <p:nvSpPr>
          <p:cNvPr id="4" name="Platshållare för bildnummer 3"/>
          <p:cNvSpPr>
            <a:spLocks noGrp="1"/>
          </p:cNvSpPr>
          <p:nvPr>
            <p:ph type="sldNum" sz="quarter" idx="10"/>
          </p:nvPr>
        </p:nvSpPr>
        <p:spPr/>
        <p:txBody>
          <a:bodyPr/>
          <a:lstStyle/>
          <a:p>
            <a:fld id="{289CD482-DE00-4AF3-B595-C894825F4532}" type="slidenum">
              <a:rPr lang="sv-SE" smtClean="0"/>
              <a:pPr/>
              <a:t>28</a:t>
            </a:fld>
            <a:endParaRPr lang="sv-SE"/>
          </a:p>
        </p:txBody>
      </p:sp>
    </p:spTree>
    <p:extLst>
      <p:ext uri="{BB962C8B-B14F-4D97-AF65-F5344CB8AC3E}">
        <p14:creationId xmlns:p14="http://schemas.microsoft.com/office/powerpoint/2010/main" val="2667277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39775"/>
            <a:ext cx="4962525" cy="3722688"/>
          </a:xfrm>
        </p:spPr>
      </p:sp>
      <p:sp>
        <p:nvSpPr>
          <p:cNvPr id="3" name="Platshållare för anteckningar 2"/>
          <p:cNvSpPr>
            <a:spLocks noGrp="1"/>
          </p:cNvSpPr>
          <p:nvPr>
            <p:ph type="body" idx="1"/>
          </p:nvPr>
        </p:nvSpPr>
        <p:spPr/>
        <p:txBody>
          <a:bodyPr/>
          <a:lstStyle/>
          <a:p>
            <a:r>
              <a:rPr lang="sv-SE" dirty="0" smtClean="0"/>
              <a:t>Evidensbaserad praktik; Evidensbaserad </a:t>
            </a:r>
            <a:r>
              <a:rPr lang="sv-SE" dirty="0"/>
              <a:t>praktik handlar om att medvetet och systematiskt sträva efter att bygga vård och omsorg enligt bästa tillgängliga kunskap. </a:t>
            </a:r>
          </a:p>
        </p:txBody>
      </p:sp>
      <p:sp>
        <p:nvSpPr>
          <p:cNvPr id="4" name="Platshållare för bildnummer 3"/>
          <p:cNvSpPr>
            <a:spLocks noGrp="1"/>
          </p:cNvSpPr>
          <p:nvPr>
            <p:ph type="sldNum" sz="quarter" idx="10"/>
          </p:nvPr>
        </p:nvSpPr>
        <p:spPr/>
        <p:txBody>
          <a:bodyPr/>
          <a:lstStyle/>
          <a:p>
            <a:fld id="{289CD482-DE00-4AF3-B595-C894825F4532}" type="slidenum">
              <a:rPr lang="sv-SE" smtClean="0"/>
              <a:pPr/>
              <a:t>29</a:t>
            </a:fld>
            <a:endParaRPr lang="sv-SE"/>
          </a:p>
        </p:txBody>
      </p:sp>
    </p:spTree>
    <p:extLst>
      <p:ext uri="{BB962C8B-B14F-4D97-AF65-F5344CB8AC3E}">
        <p14:creationId xmlns:p14="http://schemas.microsoft.com/office/powerpoint/2010/main" val="852874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3</a:t>
            </a:fld>
            <a:endParaRPr lang="sv-SE" altLang="sv-SE"/>
          </a:p>
        </p:txBody>
      </p:sp>
    </p:spTree>
    <p:extLst>
      <p:ext uri="{BB962C8B-B14F-4D97-AF65-F5344CB8AC3E}">
        <p14:creationId xmlns:p14="http://schemas.microsoft.com/office/powerpoint/2010/main" val="3636401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30</a:t>
            </a:fld>
            <a:endParaRPr lang="sv-SE" altLang="sv-SE"/>
          </a:p>
        </p:txBody>
      </p:sp>
    </p:spTree>
    <p:extLst>
      <p:ext uri="{BB962C8B-B14F-4D97-AF65-F5344CB8AC3E}">
        <p14:creationId xmlns:p14="http://schemas.microsoft.com/office/powerpoint/2010/main" val="469893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Förtydligande av begreppen ”värdigt liv” och ”välbefinnande” kommer på nästa</a:t>
            </a:r>
            <a:r>
              <a:rPr lang="sv-SE" baseline="0" dirty="0" smtClean="0"/>
              <a:t> bild</a:t>
            </a:r>
            <a:endParaRPr lang="sv-SE" dirty="0"/>
          </a:p>
        </p:txBody>
      </p:sp>
      <p:sp>
        <p:nvSpPr>
          <p:cNvPr id="4" name="Platshållare för bildnummer 3"/>
          <p:cNvSpPr>
            <a:spLocks noGrp="1"/>
          </p:cNvSpPr>
          <p:nvPr>
            <p:ph type="sldNum" sz="quarter" idx="10"/>
          </p:nvPr>
        </p:nvSpPr>
        <p:spPr/>
        <p:txBody>
          <a:bodyPr/>
          <a:lstStyle/>
          <a:p>
            <a:fld id="{289CD482-DE00-4AF3-B595-C894825F4532}" type="slidenum">
              <a:rPr lang="sv-SE" smtClean="0"/>
              <a:pPr/>
              <a:t>31</a:t>
            </a:fld>
            <a:endParaRPr lang="sv-SE"/>
          </a:p>
        </p:txBody>
      </p:sp>
    </p:spTree>
    <p:extLst>
      <p:ext uri="{BB962C8B-B14F-4D97-AF65-F5344CB8AC3E}">
        <p14:creationId xmlns:p14="http://schemas.microsoft.com/office/powerpoint/2010/main" val="2920860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289CD482-DE00-4AF3-B595-C894825F4532}" type="slidenum">
              <a:rPr lang="sv-SE" smtClean="0"/>
              <a:pPr/>
              <a:t>32</a:t>
            </a:fld>
            <a:endParaRPr lang="sv-SE"/>
          </a:p>
        </p:txBody>
      </p:sp>
    </p:spTree>
    <p:extLst>
      <p:ext uri="{BB962C8B-B14F-4D97-AF65-F5344CB8AC3E}">
        <p14:creationId xmlns:p14="http://schemas.microsoft.com/office/powerpoint/2010/main" val="77827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89CD482-DE00-4AF3-B595-C894825F4532}" type="slidenum">
              <a:rPr lang="sv-SE" smtClean="0"/>
              <a:pPr/>
              <a:t>33</a:t>
            </a:fld>
            <a:endParaRPr lang="sv-SE"/>
          </a:p>
        </p:txBody>
      </p:sp>
    </p:spTree>
    <p:extLst>
      <p:ext uri="{BB962C8B-B14F-4D97-AF65-F5344CB8AC3E}">
        <p14:creationId xmlns:p14="http://schemas.microsoft.com/office/powerpoint/2010/main" val="15463841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89CD482-DE00-4AF3-B595-C894825F4532}" type="slidenum">
              <a:rPr lang="sv-SE" smtClean="0"/>
              <a:pPr/>
              <a:t>34</a:t>
            </a:fld>
            <a:endParaRPr lang="sv-SE"/>
          </a:p>
        </p:txBody>
      </p:sp>
    </p:spTree>
    <p:extLst>
      <p:ext uri="{BB962C8B-B14F-4D97-AF65-F5344CB8AC3E}">
        <p14:creationId xmlns:p14="http://schemas.microsoft.com/office/powerpoint/2010/main" val="3983345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Tryck gärna på att det</a:t>
            </a:r>
            <a:r>
              <a:rPr lang="sv-SE" baseline="0" dirty="0" smtClean="0"/>
              <a:t> inte behöver vara rättstavat! Huvudsaken är att de som läser (inkluderar omsorgstagaren) förstår.</a:t>
            </a:r>
            <a:endParaRPr lang="sv-SE" dirty="0"/>
          </a:p>
        </p:txBody>
      </p:sp>
      <p:sp>
        <p:nvSpPr>
          <p:cNvPr id="4" name="Platshållare för bildnummer 3"/>
          <p:cNvSpPr>
            <a:spLocks noGrp="1"/>
          </p:cNvSpPr>
          <p:nvPr>
            <p:ph type="sldNum" sz="quarter" idx="10"/>
          </p:nvPr>
        </p:nvSpPr>
        <p:spPr/>
        <p:txBody>
          <a:bodyPr/>
          <a:lstStyle/>
          <a:p>
            <a:fld id="{289CD482-DE00-4AF3-B595-C894825F4532}" type="slidenum">
              <a:rPr lang="sv-SE" smtClean="0"/>
              <a:pPr/>
              <a:t>35</a:t>
            </a:fld>
            <a:endParaRPr lang="sv-SE"/>
          </a:p>
        </p:txBody>
      </p:sp>
    </p:spTree>
    <p:extLst>
      <p:ext uri="{BB962C8B-B14F-4D97-AF65-F5344CB8AC3E}">
        <p14:creationId xmlns:p14="http://schemas.microsoft.com/office/powerpoint/2010/main" val="1134942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89CD482-DE00-4AF3-B595-C894825F4532}" type="slidenum">
              <a:rPr lang="sv-SE" smtClean="0"/>
              <a:pPr/>
              <a:t>36</a:t>
            </a:fld>
            <a:endParaRPr lang="sv-SE"/>
          </a:p>
        </p:txBody>
      </p:sp>
    </p:spTree>
    <p:extLst>
      <p:ext uri="{BB962C8B-B14F-4D97-AF65-F5344CB8AC3E}">
        <p14:creationId xmlns:p14="http://schemas.microsoft.com/office/powerpoint/2010/main" val="2646726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89CD482-DE00-4AF3-B595-C894825F4532}" type="slidenum">
              <a:rPr lang="sv-SE" smtClean="0"/>
              <a:pPr/>
              <a:t>37</a:t>
            </a:fld>
            <a:endParaRPr lang="sv-SE"/>
          </a:p>
        </p:txBody>
      </p:sp>
    </p:spTree>
    <p:extLst>
      <p:ext uri="{BB962C8B-B14F-4D97-AF65-F5344CB8AC3E}">
        <p14:creationId xmlns:p14="http://schemas.microsoft.com/office/powerpoint/2010/main" val="2291969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arenR"/>
            </a:pPr>
            <a:r>
              <a:rPr lang="sv-SE" dirty="0" smtClean="0"/>
              <a:t>Lärande och…….Kunna lösa problem, att fatta beslut</a:t>
            </a:r>
          </a:p>
          <a:p>
            <a:pPr marL="228600" indent="-228600">
              <a:buAutoNum type="arabicParenR"/>
            </a:pPr>
            <a:r>
              <a:rPr lang="sv-SE" dirty="0" smtClean="0"/>
              <a:t>Allmänna krav……..Genomföra daglig rutin, att hantera stress och andra psykologiska krav</a:t>
            </a:r>
          </a:p>
          <a:p>
            <a:pPr marL="228600" indent="-228600">
              <a:buAutoNum type="arabicParenR"/>
            </a:pPr>
            <a:r>
              <a:rPr lang="sv-SE" dirty="0" smtClean="0"/>
              <a:t>Kommunikation…..Att ta emot meddelanden på olika sätt, att uttrycka sig på olika sätt, att konversera, att använda kommunikationsutrustning och kommunikationstekniker</a:t>
            </a:r>
          </a:p>
          <a:p>
            <a:pPr marL="228600" indent="-228600">
              <a:buAutoNum type="arabicParenR"/>
            </a:pPr>
            <a:r>
              <a:rPr lang="sv-SE" dirty="0" smtClean="0"/>
              <a:t>Förflyttning…….Att ändra grundläggande ställning, att behålla en kroppsställning, att lyft och bära föremål, handens finmotoriska användning, att gå, att röra sig på olika platser, att använda transportmedel</a:t>
            </a:r>
          </a:p>
          <a:p>
            <a:pPr marL="228600" indent="-228600">
              <a:buAutoNum type="arabicParenR"/>
            </a:pPr>
            <a:r>
              <a:rPr lang="sv-SE" dirty="0" smtClean="0"/>
              <a:t>Personlig vård…..Att tvätta sig, sköta kroppsvård, sköta toalettbehov, att klä sig, att äta, att dricka, att sköta sin egen hälsa</a:t>
            </a:r>
          </a:p>
          <a:p>
            <a:pPr marL="228600" indent="-228600">
              <a:buAutoNum type="arabicParenR"/>
            </a:pPr>
            <a:r>
              <a:rPr lang="sv-SE" dirty="0" smtClean="0"/>
              <a:t>Hemliv…..Att skaffa varor eller tjänster, att utföra hushållsarbete, att ta hand om hemmets föremål, att bistå andra</a:t>
            </a:r>
          </a:p>
          <a:p>
            <a:pPr marL="228600" indent="-228600">
              <a:buAutoNum type="arabicParenR"/>
            </a:pPr>
            <a:r>
              <a:rPr lang="sv-SE" dirty="0" smtClean="0"/>
              <a:t>Mellanmänskliga……Att skapa och behålla formella, sociala eller familjerelationer</a:t>
            </a:r>
          </a:p>
          <a:p>
            <a:pPr marL="228600" indent="-228600">
              <a:buAutoNum type="arabicParenR"/>
            </a:pPr>
            <a:r>
              <a:rPr lang="sv-SE" dirty="0" smtClean="0"/>
              <a:t>Viktiga livs………Utbildning, arbete och sysselsättning, grundläggande ekonomiska transaktioner</a:t>
            </a:r>
          </a:p>
          <a:p>
            <a:pPr marL="228600" indent="-228600">
              <a:buAutoNum type="arabicParenR"/>
            </a:pPr>
            <a:r>
              <a:rPr lang="sv-SE" dirty="0" smtClean="0"/>
              <a:t>Samhällsgemenskap…….Samhällsgemenskap, rekreation och fritid, religion och andligt liv, att rösta vid allmänna val</a:t>
            </a:r>
          </a:p>
          <a:p>
            <a:pPr marL="228600" indent="-228600">
              <a:buAutoNum type="arabicParenR"/>
            </a:pPr>
            <a:r>
              <a:rPr lang="sv-SE" dirty="0" smtClean="0"/>
              <a:t>Känsla av…… larm i olika former, telefonservice</a:t>
            </a:r>
          </a:p>
          <a:p>
            <a:pPr marL="228600" indent="-228600">
              <a:buAutoNum type="arabicParenR"/>
            </a:pPr>
            <a:r>
              <a:rPr lang="sv-SE" dirty="0" smtClean="0"/>
              <a:t>Personligt stöd……Avlösning för vårdande anhörig </a:t>
            </a:r>
          </a:p>
          <a:p>
            <a:pPr marL="228600" indent="-228600">
              <a:buAutoNum type="arabicParenR"/>
            </a:pPr>
            <a:endParaRPr lang="sv-SE" dirty="0"/>
          </a:p>
        </p:txBody>
      </p:sp>
      <p:sp>
        <p:nvSpPr>
          <p:cNvPr id="4" name="Platshållare för bildnummer 3"/>
          <p:cNvSpPr>
            <a:spLocks noGrp="1"/>
          </p:cNvSpPr>
          <p:nvPr>
            <p:ph type="sldNum" sz="quarter" idx="10"/>
          </p:nvPr>
        </p:nvSpPr>
        <p:spPr/>
        <p:txBody>
          <a:bodyPr/>
          <a:lstStyle/>
          <a:p>
            <a:fld id="{289CD482-DE00-4AF3-B595-C894825F4532}" type="slidenum">
              <a:rPr lang="sv-SE" smtClean="0"/>
              <a:pPr/>
              <a:t>38</a:t>
            </a:fld>
            <a:endParaRPr lang="sv-SE"/>
          </a:p>
        </p:txBody>
      </p:sp>
    </p:spTree>
    <p:extLst>
      <p:ext uri="{BB962C8B-B14F-4D97-AF65-F5344CB8AC3E}">
        <p14:creationId xmlns:p14="http://schemas.microsoft.com/office/powerpoint/2010/main" val="3258181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39</a:t>
            </a:fld>
            <a:endParaRPr lang="sv-SE" altLang="sv-SE"/>
          </a:p>
        </p:txBody>
      </p:sp>
    </p:spTree>
    <p:extLst>
      <p:ext uri="{BB962C8B-B14F-4D97-AF65-F5344CB8AC3E}">
        <p14:creationId xmlns:p14="http://schemas.microsoft.com/office/powerpoint/2010/main" val="2377409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4</a:t>
            </a:fld>
            <a:endParaRPr lang="sv-SE" altLang="sv-SE"/>
          </a:p>
        </p:txBody>
      </p:sp>
    </p:spTree>
    <p:extLst>
      <p:ext uri="{BB962C8B-B14F-4D97-AF65-F5344CB8AC3E}">
        <p14:creationId xmlns:p14="http://schemas.microsoft.com/office/powerpoint/2010/main" val="842345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40</a:t>
            </a:fld>
            <a:endParaRPr lang="sv-SE" altLang="sv-SE"/>
          </a:p>
        </p:txBody>
      </p:sp>
    </p:spTree>
    <p:extLst>
      <p:ext uri="{BB962C8B-B14F-4D97-AF65-F5344CB8AC3E}">
        <p14:creationId xmlns:p14="http://schemas.microsoft.com/office/powerpoint/2010/main" val="762894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Tillräcklig;</a:t>
            </a:r>
            <a:r>
              <a:rPr lang="sv-SE" baseline="0" dirty="0" smtClean="0"/>
              <a:t> Ge nödvändig information om aktuella och planerade insatser, viktiga aktiviteter och händelser, relevant information för att utföra och följa upp insatser</a:t>
            </a:r>
          </a:p>
          <a:p>
            <a:r>
              <a:rPr lang="sv-SE" baseline="0" dirty="0" smtClean="0"/>
              <a:t>Väsentlig; Endast innehålla uppgifter av betydelse för det fortsatta arbetet som visar hur situationen för den enskilde utvecklar sig</a:t>
            </a:r>
          </a:p>
          <a:p>
            <a:r>
              <a:rPr lang="sv-SE" baseline="0" dirty="0" smtClean="0"/>
              <a:t>Korrekt; Dokumentationen ska vara saklig, bygga på korrekt underlag, framgå vem och när uppgifterna lämnats. Faktiska omständigheter anges samt om bedömning är gjord, vem som gjorde den</a:t>
            </a:r>
          </a:p>
          <a:p>
            <a:r>
              <a:rPr lang="sv-SE" baseline="0" dirty="0" smtClean="0"/>
              <a:t>Respektfull; ta hänsyn till den enskildes integritet, inga ovidkommande omdömen, nedsättande eller kränkande uppgifter/formuleringar. Dok. ska skrivas på ett sånt sätt att den enskilde kan ta del av den.</a:t>
            </a:r>
            <a:endParaRPr lang="sv-SE" dirty="0"/>
          </a:p>
        </p:txBody>
      </p:sp>
      <p:sp>
        <p:nvSpPr>
          <p:cNvPr id="4" name="Platshållare för bildnummer 3"/>
          <p:cNvSpPr>
            <a:spLocks noGrp="1"/>
          </p:cNvSpPr>
          <p:nvPr>
            <p:ph type="sldNum" sz="quarter" idx="10"/>
          </p:nvPr>
        </p:nvSpPr>
        <p:spPr/>
        <p:txBody>
          <a:bodyPr/>
          <a:lstStyle/>
          <a:p>
            <a:fld id="{289CD482-DE00-4AF3-B595-C894825F4532}" type="slidenum">
              <a:rPr lang="sv-SE" smtClean="0"/>
              <a:pPr/>
              <a:t>41</a:t>
            </a:fld>
            <a:endParaRPr lang="sv-SE"/>
          </a:p>
        </p:txBody>
      </p:sp>
    </p:spTree>
    <p:extLst>
      <p:ext uri="{BB962C8B-B14F-4D97-AF65-F5344CB8AC3E}">
        <p14:creationId xmlns:p14="http://schemas.microsoft.com/office/powerpoint/2010/main" val="5427462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89CD482-DE00-4AF3-B595-C894825F4532}" type="slidenum">
              <a:rPr lang="sv-SE" smtClean="0"/>
              <a:pPr/>
              <a:t>42</a:t>
            </a:fld>
            <a:endParaRPr lang="sv-SE"/>
          </a:p>
        </p:txBody>
      </p:sp>
    </p:spTree>
    <p:extLst>
      <p:ext uri="{BB962C8B-B14F-4D97-AF65-F5344CB8AC3E}">
        <p14:creationId xmlns:p14="http://schemas.microsoft.com/office/powerpoint/2010/main" val="11000849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89CD482-DE00-4AF3-B595-C894825F4532}" type="slidenum">
              <a:rPr lang="sv-SE" smtClean="0"/>
              <a:pPr/>
              <a:t>43</a:t>
            </a:fld>
            <a:endParaRPr lang="sv-SE"/>
          </a:p>
        </p:txBody>
      </p:sp>
    </p:spTree>
    <p:extLst>
      <p:ext uri="{BB962C8B-B14F-4D97-AF65-F5344CB8AC3E}">
        <p14:creationId xmlns:p14="http://schemas.microsoft.com/office/powerpoint/2010/main" val="2392066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89CD482-DE00-4AF3-B595-C894825F4532}" type="slidenum">
              <a:rPr lang="sv-SE" smtClean="0"/>
              <a:pPr/>
              <a:t>44</a:t>
            </a:fld>
            <a:endParaRPr lang="sv-SE"/>
          </a:p>
        </p:txBody>
      </p:sp>
    </p:spTree>
    <p:extLst>
      <p:ext uri="{BB962C8B-B14F-4D97-AF65-F5344CB8AC3E}">
        <p14:creationId xmlns:p14="http://schemas.microsoft.com/office/powerpoint/2010/main" val="3640071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89CD482-DE00-4AF3-B595-C894825F4532}" type="slidenum">
              <a:rPr lang="sv-SE" smtClean="0"/>
              <a:pPr/>
              <a:t>45</a:t>
            </a:fld>
            <a:endParaRPr lang="sv-SE"/>
          </a:p>
        </p:txBody>
      </p:sp>
    </p:spTree>
    <p:extLst>
      <p:ext uri="{BB962C8B-B14F-4D97-AF65-F5344CB8AC3E}">
        <p14:creationId xmlns:p14="http://schemas.microsoft.com/office/powerpoint/2010/main" val="41460904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46</a:t>
            </a:fld>
            <a:endParaRPr lang="sv-SE" altLang="sv-SE"/>
          </a:p>
        </p:txBody>
      </p:sp>
    </p:spTree>
    <p:extLst>
      <p:ext uri="{BB962C8B-B14F-4D97-AF65-F5344CB8AC3E}">
        <p14:creationId xmlns:p14="http://schemas.microsoft.com/office/powerpoint/2010/main" val="29679867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47</a:t>
            </a:fld>
            <a:endParaRPr lang="sv-SE" altLang="sv-SE"/>
          </a:p>
        </p:txBody>
      </p:sp>
    </p:spTree>
    <p:extLst>
      <p:ext uri="{BB962C8B-B14F-4D97-AF65-F5344CB8AC3E}">
        <p14:creationId xmlns:p14="http://schemas.microsoft.com/office/powerpoint/2010/main" val="4388669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49</a:t>
            </a:fld>
            <a:endParaRPr lang="sv-SE" altLang="sv-SE"/>
          </a:p>
        </p:txBody>
      </p:sp>
    </p:spTree>
    <p:extLst>
      <p:ext uri="{BB962C8B-B14F-4D97-AF65-F5344CB8AC3E}">
        <p14:creationId xmlns:p14="http://schemas.microsoft.com/office/powerpoint/2010/main" val="364569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5</a:t>
            </a:fld>
            <a:endParaRPr lang="sv-SE" altLang="sv-SE"/>
          </a:p>
        </p:txBody>
      </p:sp>
    </p:spTree>
    <p:extLst>
      <p:ext uri="{BB962C8B-B14F-4D97-AF65-F5344CB8AC3E}">
        <p14:creationId xmlns:p14="http://schemas.microsoft.com/office/powerpoint/2010/main" val="550133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6</a:t>
            </a:fld>
            <a:endParaRPr lang="sv-SE" altLang="sv-SE"/>
          </a:p>
        </p:txBody>
      </p:sp>
    </p:spTree>
    <p:extLst>
      <p:ext uri="{BB962C8B-B14F-4D97-AF65-F5344CB8AC3E}">
        <p14:creationId xmlns:p14="http://schemas.microsoft.com/office/powerpoint/2010/main" val="3624859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7</a:t>
            </a:fld>
            <a:endParaRPr lang="sv-SE" altLang="sv-SE"/>
          </a:p>
        </p:txBody>
      </p:sp>
    </p:spTree>
    <p:extLst>
      <p:ext uri="{BB962C8B-B14F-4D97-AF65-F5344CB8AC3E}">
        <p14:creationId xmlns:p14="http://schemas.microsoft.com/office/powerpoint/2010/main" val="4070740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8</a:t>
            </a:fld>
            <a:endParaRPr lang="sv-SE" altLang="sv-SE"/>
          </a:p>
        </p:txBody>
      </p:sp>
    </p:spTree>
    <p:extLst>
      <p:ext uri="{BB962C8B-B14F-4D97-AF65-F5344CB8AC3E}">
        <p14:creationId xmlns:p14="http://schemas.microsoft.com/office/powerpoint/2010/main" val="4238881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9</a:t>
            </a:fld>
            <a:endParaRPr lang="sv-SE" altLang="sv-SE"/>
          </a:p>
        </p:txBody>
      </p:sp>
    </p:spTree>
    <p:extLst>
      <p:ext uri="{BB962C8B-B14F-4D97-AF65-F5344CB8AC3E}">
        <p14:creationId xmlns:p14="http://schemas.microsoft.com/office/powerpoint/2010/main" val="3565360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 Där ideér blir verklighe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4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00775"/>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2" name="Platshållare för innehåll 2"/>
          <p:cNvSpPr>
            <a:spLocks noGrp="1"/>
          </p:cNvSpPr>
          <p:nvPr>
            <p:ph idx="1"/>
          </p:nvPr>
        </p:nvSpPr>
        <p:spPr>
          <a:xfrm>
            <a:off x="684212"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3" name="Platshållare för innehåll 2"/>
          <p:cNvSpPr>
            <a:spLocks noGrp="1"/>
          </p:cNvSpPr>
          <p:nvPr>
            <p:ph idx="16"/>
          </p:nvPr>
        </p:nvSpPr>
        <p:spPr>
          <a:xfrm>
            <a:off x="4671736"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6" name="Platshållare för datum 8"/>
          <p:cNvSpPr>
            <a:spLocks noGrp="1"/>
          </p:cNvSpPr>
          <p:nvPr>
            <p:ph type="dt" sz="half" idx="17"/>
          </p:nvPr>
        </p:nvSpPr>
        <p:spPr/>
        <p:txBody>
          <a:bodyPr/>
          <a:lstStyle>
            <a:lvl1pPr>
              <a:defRPr/>
            </a:lvl1pPr>
          </a:lstStyle>
          <a:p>
            <a:pPr>
              <a:defRPr/>
            </a:pPr>
            <a:fld id="{767E116D-B8AD-48FB-9021-0134F813D75F}" type="datetime1">
              <a:rPr lang="sv-SE"/>
              <a:pPr>
                <a:defRPr/>
              </a:pPr>
              <a:t>2016-09-19</a:t>
            </a:fld>
            <a:endParaRPr lang="sv-SE" dirty="0"/>
          </a:p>
        </p:txBody>
      </p:sp>
      <p:sp>
        <p:nvSpPr>
          <p:cNvPr id="7" name="Platshållare för sidfot 9"/>
          <p:cNvSpPr>
            <a:spLocks noGrp="1"/>
          </p:cNvSpPr>
          <p:nvPr>
            <p:ph type="ftr" sz="quarter" idx="18"/>
          </p:nvPr>
        </p:nvSpPr>
        <p:spPr/>
        <p:txBody>
          <a:bodyPr/>
          <a:lstStyle>
            <a:lvl1pPr>
              <a:defRPr/>
            </a:lvl1pPr>
          </a:lstStyle>
          <a:p>
            <a:pPr>
              <a:defRPr/>
            </a:pPr>
            <a:r>
              <a:rPr lang="sv-SE"/>
              <a:t>Sidfot</a:t>
            </a:r>
            <a:endParaRPr lang="sv-SE" dirty="0"/>
          </a:p>
        </p:txBody>
      </p:sp>
      <p:sp>
        <p:nvSpPr>
          <p:cNvPr id="8" name="Platshållare för bildnummer 10"/>
          <p:cNvSpPr>
            <a:spLocks noGrp="1"/>
          </p:cNvSpPr>
          <p:nvPr>
            <p:ph type="sldNum" sz="quarter" idx="19"/>
          </p:nvPr>
        </p:nvSpPr>
        <p:spPr/>
        <p:txBody>
          <a:bodyPr/>
          <a:lstStyle>
            <a:lvl1pPr>
              <a:defRPr smtClean="0"/>
            </a:lvl1pPr>
          </a:lstStyle>
          <a:p>
            <a:pPr>
              <a:defRPr/>
            </a:pPr>
            <a:fld id="{131B78EB-E3BD-4A16-BE8F-F9B05FD8A0AD}" type="slidenum">
              <a:rPr lang="sv-SE" altLang="sv-SE"/>
              <a:pPr>
                <a:defRPr/>
              </a:pPr>
              <a:t>‹#›</a:t>
            </a:fld>
            <a:endParaRPr lang="sv-SE" altLang="sv-SE"/>
          </a:p>
        </p:txBody>
      </p:sp>
    </p:spTree>
    <p:extLst>
      <p:ext uri="{BB962C8B-B14F-4D97-AF65-F5344CB8AC3E}">
        <p14:creationId xmlns:p14="http://schemas.microsoft.com/office/powerpoint/2010/main" val="429368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ämförels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p:cNvSpPr>
            <a:spLocks noGrp="1"/>
          </p:cNvSpPr>
          <p:nvPr>
            <p:ph type="body" idx="1"/>
          </p:nvPr>
        </p:nvSpPr>
        <p:spPr>
          <a:xfrm>
            <a:off x="673840" y="1535113"/>
            <a:ext cx="3726848" cy="639762"/>
          </a:xfrm>
          <a:prstGeom prst="rect">
            <a:avLst/>
          </a:prstGeom>
        </p:spPr>
        <p:txBody>
          <a:bodyPr lIns="0" t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Platshållare för text 4"/>
          <p:cNvSpPr>
            <a:spLocks noGrp="1"/>
          </p:cNvSpPr>
          <p:nvPr>
            <p:ph type="body" sz="quarter" idx="3"/>
          </p:nvPr>
        </p:nvSpPr>
        <p:spPr>
          <a:xfrm>
            <a:off x="4671736" y="1535113"/>
            <a:ext cx="3716476" cy="639762"/>
          </a:xfrm>
          <a:prstGeom prst="rect">
            <a:avLst/>
          </a:prstGeom>
        </p:spPr>
        <p:txBody>
          <a:bodyPr l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17"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4" name="Platshållare för innehåll 2"/>
          <p:cNvSpPr>
            <a:spLocks noGrp="1"/>
          </p:cNvSpPr>
          <p:nvPr>
            <p:ph idx="16"/>
          </p:nvPr>
        </p:nvSpPr>
        <p:spPr>
          <a:xfrm>
            <a:off x="684212" y="2177927"/>
            <a:ext cx="3716476" cy="3948236"/>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5" name="Platshållare för innehåll 2"/>
          <p:cNvSpPr>
            <a:spLocks noGrp="1"/>
          </p:cNvSpPr>
          <p:nvPr>
            <p:ph idx="17"/>
          </p:nvPr>
        </p:nvSpPr>
        <p:spPr>
          <a:xfrm>
            <a:off x="4671736" y="2195512"/>
            <a:ext cx="3716476" cy="3930651"/>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8" name="Platshållare för datum 10"/>
          <p:cNvSpPr>
            <a:spLocks noGrp="1"/>
          </p:cNvSpPr>
          <p:nvPr>
            <p:ph type="dt" sz="half" idx="18"/>
          </p:nvPr>
        </p:nvSpPr>
        <p:spPr/>
        <p:txBody>
          <a:bodyPr/>
          <a:lstStyle>
            <a:lvl1pPr>
              <a:defRPr/>
            </a:lvl1pPr>
          </a:lstStyle>
          <a:p>
            <a:pPr>
              <a:defRPr/>
            </a:pPr>
            <a:fld id="{95FB8304-3A51-4B18-A9E4-B1288695793C}" type="datetime1">
              <a:rPr lang="sv-SE"/>
              <a:pPr>
                <a:defRPr/>
              </a:pPr>
              <a:t>2016-09-19</a:t>
            </a:fld>
            <a:endParaRPr lang="sv-SE" dirty="0"/>
          </a:p>
        </p:txBody>
      </p:sp>
      <p:sp>
        <p:nvSpPr>
          <p:cNvPr id="9" name="Platshållare för sidfot 11"/>
          <p:cNvSpPr>
            <a:spLocks noGrp="1"/>
          </p:cNvSpPr>
          <p:nvPr>
            <p:ph type="ftr" sz="quarter" idx="19"/>
          </p:nvPr>
        </p:nvSpPr>
        <p:spPr/>
        <p:txBody>
          <a:bodyPr/>
          <a:lstStyle>
            <a:lvl1pPr>
              <a:defRPr/>
            </a:lvl1pPr>
          </a:lstStyle>
          <a:p>
            <a:pPr>
              <a:defRPr/>
            </a:pPr>
            <a:r>
              <a:rPr lang="sv-SE"/>
              <a:t>Sidfot</a:t>
            </a:r>
            <a:endParaRPr lang="sv-SE" dirty="0"/>
          </a:p>
        </p:txBody>
      </p:sp>
      <p:sp>
        <p:nvSpPr>
          <p:cNvPr id="10" name="Platshållare för bildnummer 12"/>
          <p:cNvSpPr>
            <a:spLocks noGrp="1"/>
          </p:cNvSpPr>
          <p:nvPr>
            <p:ph type="sldNum" sz="quarter" idx="20"/>
          </p:nvPr>
        </p:nvSpPr>
        <p:spPr/>
        <p:txBody>
          <a:bodyPr/>
          <a:lstStyle>
            <a:lvl1pPr>
              <a:defRPr smtClean="0"/>
            </a:lvl1pPr>
          </a:lstStyle>
          <a:p>
            <a:pPr>
              <a:defRPr/>
            </a:pPr>
            <a:fld id="{8B6E736C-D739-41AC-8824-D789A5BF8078}" type="slidenum">
              <a:rPr lang="sv-SE" altLang="sv-SE"/>
              <a:pPr>
                <a:defRPr/>
              </a:pPr>
              <a:t>‹#›</a:t>
            </a:fld>
            <a:endParaRPr lang="sv-SE" altLang="sv-SE"/>
          </a:p>
        </p:txBody>
      </p:sp>
    </p:spTree>
    <p:extLst>
      <p:ext uri="{BB962C8B-B14F-4D97-AF65-F5344CB8AC3E}">
        <p14:creationId xmlns:p14="http://schemas.microsoft.com/office/powerpoint/2010/main" val="3183524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4" name="Platshållare för datum 6"/>
          <p:cNvSpPr>
            <a:spLocks noGrp="1"/>
          </p:cNvSpPr>
          <p:nvPr>
            <p:ph type="dt" sz="half" idx="10"/>
          </p:nvPr>
        </p:nvSpPr>
        <p:spPr/>
        <p:txBody>
          <a:bodyPr/>
          <a:lstStyle>
            <a:lvl1pPr>
              <a:defRPr/>
            </a:lvl1pPr>
          </a:lstStyle>
          <a:p>
            <a:pPr>
              <a:defRPr/>
            </a:pPr>
            <a:fld id="{1F9FB51C-9B6F-438F-8859-1BCAC2BD03E6}" type="datetime1">
              <a:rPr lang="sv-SE"/>
              <a:pPr>
                <a:defRPr/>
              </a:pPr>
              <a:t>2016-09-19</a:t>
            </a:fld>
            <a:endParaRPr lang="sv-SE" dirty="0"/>
          </a:p>
        </p:txBody>
      </p:sp>
      <p:sp>
        <p:nvSpPr>
          <p:cNvPr id="5" name="Platshållare för sidfot 7"/>
          <p:cNvSpPr>
            <a:spLocks noGrp="1"/>
          </p:cNvSpPr>
          <p:nvPr>
            <p:ph type="ftr" sz="quarter" idx="11"/>
          </p:nvPr>
        </p:nvSpPr>
        <p:spPr/>
        <p:txBody>
          <a:bodyPr/>
          <a:lstStyle>
            <a:lvl1pPr>
              <a:defRPr/>
            </a:lvl1pPr>
          </a:lstStyle>
          <a:p>
            <a:pPr>
              <a:defRPr/>
            </a:pPr>
            <a:r>
              <a:rPr lang="sv-SE"/>
              <a:t>Sidfot</a:t>
            </a:r>
            <a:endParaRPr lang="sv-SE" dirty="0"/>
          </a:p>
        </p:txBody>
      </p:sp>
      <p:sp>
        <p:nvSpPr>
          <p:cNvPr id="6" name="Platshållare för bildnummer 8"/>
          <p:cNvSpPr>
            <a:spLocks noGrp="1"/>
          </p:cNvSpPr>
          <p:nvPr>
            <p:ph type="sldNum" sz="quarter" idx="12"/>
          </p:nvPr>
        </p:nvSpPr>
        <p:spPr/>
        <p:txBody>
          <a:bodyPr/>
          <a:lstStyle>
            <a:lvl1pPr>
              <a:defRPr smtClean="0"/>
            </a:lvl1pPr>
          </a:lstStyle>
          <a:p>
            <a:pPr>
              <a:defRPr/>
            </a:pPr>
            <a:fld id="{1257DA71-8593-430F-AFD3-47144925DF57}" type="slidenum">
              <a:rPr lang="sv-SE" altLang="sv-SE"/>
              <a:pPr>
                <a:defRPr/>
              </a:pPr>
              <a:t>‹#›</a:t>
            </a:fld>
            <a:endParaRPr lang="sv-SE" altLang="sv-SE"/>
          </a:p>
        </p:txBody>
      </p:sp>
    </p:spTree>
    <p:extLst>
      <p:ext uri="{BB962C8B-B14F-4D97-AF65-F5344CB8AC3E}">
        <p14:creationId xmlns:p14="http://schemas.microsoft.com/office/powerpoint/2010/main" val="2568573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849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5"/>
          <p:cNvSpPr>
            <a:spLocks noGrp="1"/>
          </p:cNvSpPr>
          <p:nvPr>
            <p:ph type="dt" sz="half" idx="10"/>
          </p:nvPr>
        </p:nvSpPr>
        <p:spPr/>
        <p:txBody>
          <a:bodyPr/>
          <a:lstStyle>
            <a:lvl1pPr>
              <a:defRPr/>
            </a:lvl1pPr>
          </a:lstStyle>
          <a:p>
            <a:pPr>
              <a:defRPr/>
            </a:pPr>
            <a:fld id="{E9588653-B8C6-4640-BBD9-8CB6F11811C1}" type="datetime1">
              <a:rPr lang="sv-SE"/>
              <a:pPr>
                <a:defRPr/>
              </a:pPr>
              <a:t>2016-09-19</a:t>
            </a:fld>
            <a:endParaRPr lang="sv-SE" dirty="0"/>
          </a:p>
        </p:txBody>
      </p:sp>
      <p:sp>
        <p:nvSpPr>
          <p:cNvPr id="4" name="Platshållare för sidfot 6"/>
          <p:cNvSpPr>
            <a:spLocks noGrp="1"/>
          </p:cNvSpPr>
          <p:nvPr>
            <p:ph type="ftr" sz="quarter" idx="11"/>
          </p:nvPr>
        </p:nvSpPr>
        <p:spPr/>
        <p:txBody>
          <a:bodyPr/>
          <a:lstStyle>
            <a:lvl1pPr>
              <a:defRPr/>
            </a:lvl1pPr>
          </a:lstStyle>
          <a:p>
            <a:pPr>
              <a:defRPr/>
            </a:pPr>
            <a:r>
              <a:rPr lang="sv-SE"/>
              <a:t>Sidfot</a:t>
            </a:r>
            <a:endParaRPr lang="sv-SE" dirty="0"/>
          </a:p>
        </p:txBody>
      </p:sp>
      <p:sp>
        <p:nvSpPr>
          <p:cNvPr id="5" name="Platshållare för bildnummer 7"/>
          <p:cNvSpPr>
            <a:spLocks noGrp="1"/>
          </p:cNvSpPr>
          <p:nvPr>
            <p:ph type="sldNum" sz="quarter" idx="12"/>
          </p:nvPr>
        </p:nvSpPr>
        <p:spPr/>
        <p:txBody>
          <a:bodyPr/>
          <a:lstStyle>
            <a:lvl1pPr>
              <a:defRPr smtClean="0"/>
            </a:lvl1pPr>
          </a:lstStyle>
          <a:p>
            <a:pPr>
              <a:defRPr/>
            </a:pPr>
            <a:fld id="{9FF4C20C-A370-4429-AAA3-905ED34F1E2B}" type="slidenum">
              <a:rPr lang="sv-SE" altLang="sv-SE"/>
              <a:pPr>
                <a:defRPr/>
              </a:pPr>
              <a:t>‹#›</a:t>
            </a:fld>
            <a:endParaRPr lang="sv-SE" altLang="sv-SE"/>
          </a:p>
        </p:txBody>
      </p:sp>
    </p:spTree>
    <p:extLst>
      <p:ext uri="{BB962C8B-B14F-4D97-AF65-F5344CB8AC3E}">
        <p14:creationId xmlns:p14="http://schemas.microsoft.com/office/powerpoint/2010/main" val="3985832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ehåll med bildtex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720725" y="273050"/>
            <a:ext cx="2744788" cy="1162050"/>
          </a:xfrm>
          <a:prstGeom prst="rect">
            <a:avLst/>
          </a:prstGeom>
        </p:spPr>
        <p:txBody>
          <a:bodyPr lIns="0" tIns="0" bIns="0" anchor="b"/>
          <a:lstStyle>
            <a:lvl1pPr algn="l">
              <a:defRPr sz="2000" b="1">
                <a:latin typeface="Arial"/>
                <a:cs typeface="Arial"/>
              </a:defRPr>
            </a:lvl1pPr>
          </a:lstStyle>
          <a:p>
            <a:r>
              <a:rPr lang="sv-SE" smtClean="0"/>
              <a:t>Klicka här för att ändra format</a:t>
            </a:r>
            <a:endParaRPr lang="sv-SE" dirty="0"/>
          </a:p>
        </p:txBody>
      </p:sp>
      <p:sp>
        <p:nvSpPr>
          <p:cNvPr id="4" name="Platshållare för text 3"/>
          <p:cNvSpPr>
            <a:spLocks noGrp="1"/>
          </p:cNvSpPr>
          <p:nvPr>
            <p:ph type="body" sz="half" idx="2"/>
          </p:nvPr>
        </p:nvSpPr>
        <p:spPr>
          <a:xfrm>
            <a:off x="720725" y="1435100"/>
            <a:ext cx="2744788" cy="4691063"/>
          </a:xfrm>
          <a:prstGeom prst="rect">
            <a:avLst/>
          </a:prstGeom>
        </p:spPr>
        <p:txBody>
          <a:bodyPr lIns="0" t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12" name="Platshållare för innehåll 2"/>
          <p:cNvSpPr>
            <a:spLocks noGrp="1"/>
          </p:cNvSpPr>
          <p:nvPr>
            <p:ph idx="1"/>
          </p:nvPr>
        </p:nvSpPr>
        <p:spPr>
          <a:xfrm>
            <a:off x="3825511" y="273051"/>
            <a:ext cx="4597764" cy="585311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6" name="Platshållare för datum 8"/>
          <p:cNvSpPr>
            <a:spLocks noGrp="1"/>
          </p:cNvSpPr>
          <p:nvPr>
            <p:ph type="dt" sz="half" idx="10"/>
          </p:nvPr>
        </p:nvSpPr>
        <p:spPr/>
        <p:txBody>
          <a:bodyPr/>
          <a:lstStyle>
            <a:lvl1pPr>
              <a:defRPr/>
            </a:lvl1pPr>
          </a:lstStyle>
          <a:p>
            <a:pPr>
              <a:defRPr/>
            </a:pPr>
            <a:fld id="{CA9E6041-3ACF-4BF7-A984-8343A16013C1}" type="datetime1">
              <a:rPr lang="sv-SE"/>
              <a:pPr>
                <a:defRPr/>
              </a:pPr>
              <a:t>2016-09-19</a:t>
            </a:fld>
            <a:endParaRPr lang="sv-SE" dirty="0"/>
          </a:p>
        </p:txBody>
      </p:sp>
      <p:sp>
        <p:nvSpPr>
          <p:cNvPr id="7" name="Platshållare för sidfot 9"/>
          <p:cNvSpPr>
            <a:spLocks noGrp="1"/>
          </p:cNvSpPr>
          <p:nvPr>
            <p:ph type="ftr" sz="quarter" idx="11"/>
          </p:nvPr>
        </p:nvSpPr>
        <p:spPr/>
        <p:txBody>
          <a:bodyPr/>
          <a:lstStyle>
            <a:lvl1pPr>
              <a:defRPr/>
            </a:lvl1pPr>
          </a:lstStyle>
          <a:p>
            <a:pPr>
              <a:defRPr/>
            </a:pPr>
            <a:r>
              <a:rPr lang="sv-SE"/>
              <a:t>Sidfot</a:t>
            </a:r>
            <a:endParaRPr lang="sv-SE" dirty="0"/>
          </a:p>
        </p:txBody>
      </p:sp>
      <p:sp>
        <p:nvSpPr>
          <p:cNvPr id="8" name="Platshållare för bildnummer 10"/>
          <p:cNvSpPr>
            <a:spLocks noGrp="1"/>
          </p:cNvSpPr>
          <p:nvPr>
            <p:ph type="sldNum" sz="quarter" idx="12"/>
          </p:nvPr>
        </p:nvSpPr>
        <p:spPr/>
        <p:txBody>
          <a:bodyPr/>
          <a:lstStyle>
            <a:lvl1pPr>
              <a:defRPr smtClean="0"/>
            </a:lvl1pPr>
          </a:lstStyle>
          <a:p>
            <a:pPr>
              <a:defRPr/>
            </a:pPr>
            <a:fld id="{4D1B1D7C-C778-4720-A62D-C405961455AD}" type="slidenum">
              <a:rPr lang="sv-SE" altLang="sv-SE"/>
              <a:pPr>
                <a:defRPr/>
              </a:pPr>
              <a:t>‹#›</a:t>
            </a:fld>
            <a:endParaRPr lang="sv-SE" altLang="sv-SE"/>
          </a:p>
        </p:txBody>
      </p:sp>
    </p:spTree>
    <p:extLst>
      <p:ext uri="{BB962C8B-B14F-4D97-AF65-F5344CB8AC3E}">
        <p14:creationId xmlns:p14="http://schemas.microsoft.com/office/powerpoint/2010/main" val="79397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792288" y="4800600"/>
            <a:ext cx="5486400" cy="566738"/>
          </a:xfrm>
          <a:prstGeom prst="rect">
            <a:avLst/>
          </a:prstGeom>
        </p:spPr>
        <p:txBody>
          <a:bodyPr lIns="0" tIns="0" rIns="0" bIns="0" anchor="b"/>
          <a:lstStyle>
            <a:lvl1pPr algn="l">
              <a:defRPr sz="2000" b="1">
                <a:latin typeface="Arial"/>
                <a:cs typeface="Arial"/>
              </a:defRPr>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lIns="0" tIns="0" rIns="0" bIns="0"/>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lIns="0" tIns="0" r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6" name="Platshållare för datum 8"/>
          <p:cNvSpPr>
            <a:spLocks noGrp="1"/>
          </p:cNvSpPr>
          <p:nvPr>
            <p:ph type="dt" sz="half" idx="10"/>
          </p:nvPr>
        </p:nvSpPr>
        <p:spPr/>
        <p:txBody>
          <a:bodyPr/>
          <a:lstStyle>
            <a:lvl1pPr>
              <a:defRPr/>
            </a:lvl1pPr>
          </a:lstStyle>
          <a:p>
            <a:pPr>
              <a:defRPr/>
            </a:pPr>
            <a:fld id="{A7152607-F5A9-4F24-94CA-0DD1ABFDFC06}" type="datetime1">
              <a:rPr lang="sv-SE"/>
              <a:pPr>
                <a:defRPr/>
              </a:pPr>
              <a:t>2016-09-19</a:t>
            </a:fld>
            <a:endParaRPr lang="sv-SE" dirty="0"/>
          </a:p>
        </p:txBody>
      </p:sp>
      <p:sp>
        <p:nvSpPr>
          <p:cNvPr id="7" name="Platshållare för sidfot 9"/>
          <p:cNvSpPr>
            <a:spLocks noGrp="1"/>
          </p:cNvSpPr>
          <p:nvPr>
            <p:ph type="ftr" sz="quarter" idx="11"/>
          </p:nvPr>
        </p:nvSpPr>
        <p:spPr/>
        <p:txBody>
          <a:bodyPr/>
          <a:lstStyle>
            <a:lvl1pPr>
              <a:defRPr/>
            </a:lvl1pPr>
          </a:lstStyle>
          <a:p>
            <a:pPr>
              <a:defRPr/>
            </a:pPr>
            <a:r>
              <a:rPr lang="sv-SE"/>
              <a:t>Sidfot</a:t>
            </a:r>
            <a:endParaRPr lang="sv-SE" dirty="0"/>
          </a:p>
        </p:txBody>
      </p:sp>
      <p:sp>
        <p:nvSpPr>
          <p:cNvPr id="8" name="Platshållare för bildnummer 10"/>
          <p:cNvSpPr>
            <a:spLocks noGrp="1"/>
          </p:cNvSpPr>
          <p:nvPr>
            <p:ph type="sldNum" sz="quarter" idx="12"/>
          </p:nvPr>
        </p:nvSpPr>
        <p:spPr/>
        <p:txBody>
          <a:bodyPr/>
          <a:lstStyle>
            <a:lvl1pPr>
              <a:defRPr smtClean="0"/>
            </a:lvl1pPr>
          </a:lstStyle>
          <a:p>
            <a:pPr>
              <a:defRPr/>
            </a:pPr>
            <a:fld id="{96146628-3402-4271-8872-C53F60A2F40E}" type="slidenum">
              <a:rPr lang="sv-SE" altLang="sv-SE"/>
              <a:pPr>
                <a:defRPr/>
              </a:pPr>
              <a:t>‹#›</a:t>
            </a:fld>
            <a:endParaRPr lang="sv-SE" altLang="sv-SE"/>
          </a:p>
        </p:txBody>
      </p:sp>
    </p:spTree>
    <p:extLst>
      <p:ext uri="{BB962C8B-B14F-4D97-AF65-F5344CB8AC3E}">
        <p14:creationId xmlns:p14="http://schemas.microsoft.com/office/powerpoint/2010/main" val="181559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07125"/>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684212" y="383495"/>
            <a:ext cx="7739788"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684212" y="1600200"/>
            <a:ext cx="7739788"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5" name="Platshållare för datum 7"/>
          <p:cNvSpPr>
            <a:spLocks noGrp="1"/>
          </p:cNvSpPr>
          <p:nvPr>
            <p:ph type="dt" sz="half" idx="10"/>
          </p:nvPr>
        </p:nvSpPr>
        <p:spPr/>
        <p:txBody>
          <a:bodyPr/>
          <a:lstStyle>
            <a:lvl1pPr>
              <a:defRPr/>
            </a:lvl1pPr>
          </a:lstStyle>
          <a:p>
            <a:pPr>
              <a:defRPr/>
            </a:pPr>
            <a:fld id="{7B6D6FC2-0701-4A9A-95BB-79F08D72A8DA}" type="datetime1">
              <a:rPr lang="sv-SE"/>
              <a:pPr>
                <a:defRPr/>
              </a:pPr>
              <a:t>2016-09-19</a:t>
            </a:fld>
            <a:endParaRPr lang="sv-SE" dirty="0"/>
          </a:p>
        </p:txBody>
      </p:sp>
      <p:sp>
        <p:nvSpPr>
          <p:cNvPr id="6" name="Platshållare för sidfot 8"/>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9"/>
          <p:cNvSpPr>
            <a:spLocks noGrp="1"/>
          </p:cNvSpPr>
          <p:nvPr>
            <p:ph type="sldNum" sz="quarter" idx="12"/>
          </p:nvPr>
        </p:nvSpPr>
        <p:spPr/>
        <p:txBody>
          <a:bodyPr/>
          <a:lstStyle>
            <a:lvl1pPr>
              <a:defRPr smtClean="0"/>
            </a:lvl1pPr>
          </a:lstStyle>
          <a:p>
            <a:pPr>
              <a:defRPr/>
            </a:pPr>
            <a:fld id="{8B2A3F43-53C5-4FFD-B856-2FE9E7559FC8}" type="slidenum">
              <a:rPr lang="sv-SE" altLang="sv-SE"/>
              <a:pPr>
                <a:defRPr/>
              </a:pPr>
              <a:t>‹#›</a:t>
            </a:fld>
            <a:endParaRPr lang="sv-SE" altLang="sv-SE"/>
          </a:p>
        </p:txBody>
      </p:sp>
    </p:spTree>
    <p:extLst>
      <p:ext uri="{BB962C8B-B14F-4D97-AF65-F5344CB8AC3E}">
        <p14:creationId xmlns:p14="http://schemas.microsoft.com/office/powerpoint/2010/main" val="30149831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9"/>
          <p:cNvSpPr>
            <a:spLocks noGrp="1"/>
          </p:cNvSpPr>
          <p:nvPr>
            <p:ph type="dt" sz="half" idx="10"/>
          </p:nvPr>
        </p:nvSpPr>
        <p:spPr/>
        <p:txBody>
          <a:bodyPr/>
          <a:lstStyle>
            <a:lvl1pPr>
              <a:defRPr/>
            </a:lvl1pPr>
          </a:lstStyle>
          <a:p>
            <a:pPr>
              <a:defRPr/>
            </a:pPr>
            <a:fld id="{1E7100C4-A553-4139-AF4D-EEC1F7748C4B}" type="datetime1">
              <a:rPr lang="sv-SE"/>
              <a:pPr>
                <a:defRPr/>
              </a:pPr>
              <a:t>2016-09-19</a:t>
            </a:fld>
            <a:endParaRPr lang="sv-SE" dirty="0"/>
          </a:p>
        </p:txBody>
      </p:sp>
      <p:sp>
        <p:nvSpPr>
          <p:cNvPr id="6" name="Platshållare för sidfot 10"/>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11"/>
          <p:cNvSpPr>
            <a:spLocks noGrp="1"/>
          </p:cNvSpPr>
          <p:nvPr>
            <p:ph type="sldNum" sz="quarter" idx="12"/>
          </p:nvPr>
        </p:nvSpPr>
        <p:spPr/>
        <p:txBody>
          <a:bodyPr/>
          <a:lstStyle>
            <a:lvl1pPr>
              <a:defRPr smtClean="0"/>
            </a:lvl1pPr>
          </a:lstStyle>
          <a:p>
            <a:pPr>
              <a:defRPr/>
            </a:pPr>
            <a:fld id="{C022DBE4-CD32-45F5-AAD2-BC1B2BA200A3}" type="slidenum">
              <a:rPr lang="sv-SE" altLang="sv-SE"/>
              <a:pPr>
                <a:defRPr/>
              </a:pPr>
              <a:t>‹#›</a:t>
            </a:fld>
            <a:endParaRPr lang="sv-SE" altLang="sv-SE"/>
          </a:p>
        </p:txBody>
      </p:sp>
    </p:spTree>
    <p:extLst>
      <p:ext uri="{BB962C8B-B14F-4D97-AF65-F5344CB8AC3E}">
        <p14:creationId xmlns:p14="http://schemas.microsoft.com/office/powerpoint/2010/main" val="368875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a:lvl1pPr>
          </a:lstStyle>
          <a:p>
            <a:pPr>
              <a:defRPr/>
            </a:pPr>
            <a:fld id="{D5508F24-A082-4CD9-A21E-B11D74E64D26}" type="datetime1">
              <a:rPr lang="sv-SE"/>
              <a:pPr>
                <a:defRPr/>
              </a:pPr>
              <a:t>2016-09-19</a:t>
            </a:fld>
            <a:endParaRPr lang="sv-SE" dirty="0"/>
          </a:p>
        </p:txBody>
      </p:sp>
      <p:sp>
        <p:nvSpPr>
          <p:cNvPr id="6" name="Platshållare för sidfot 7"/>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8"/>
          <p:cNvSpPr>
            <a:spLocks noGrp="1"/>
          </p:cNvSpPr>
          <p:nvPr>
            <p:ph type="sldNum" sz="quarter" idx="12"/>
          </p:nvPr>
        </p:nvSpPr>
        <p:spPr/>
        <p:txBody>
          <a:bodyPr/>
          <a:lstStyle>
            <a:lvl1pPr>
              <a:defRPr smtClean="0"/>
            </a:lvl1pPr>
          </a:lstStyle>
          <a:p>
            <a:pPr>
              <a:defRPr/>
            </a:pPr>
            <a:fld id="{035EEE1E-B304-4474-A67C-EDB1B5E6B99D}" type="slidenum">
              <a:rPr lang="sv-SE" altLang="sv-SE"/>
              <a:pPr>
                <a:defRPr/>
              </a:pPr>
              <a:t>‹#›</a:t>
            </a:fld>
            <a:endParaRPr lang="sv-SE" altLang="sv-SE"/>
          </a:p>
        </p:txBody>
      </p:sp>
    </p:spTree>
    <p:extLst>
      <p:ext uri="{BB962C8B-B14F-4D97-AF65-F5344CB8AC3E}">
        <p14:creationId xmlns:p14="http://schemas.microsoft.com/office/powerpoint/2010/main" val="234025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a:lvl1pPr>
          </a:lstStyle>
          <a:p>
            <a:pPr>
              <a:defRPr/>
            </a:pPr>
            <a:fld id="{C2A11D5C-1A5F-4790-BCBD-B4ABB0976913}" type="datetime1">
              <a:rPr lang="sv-SE"/>
              <a:pPr>
                <a:defRPr/>
              </a:pPr>
              <a:t>2016-09-19</a:t>
            </a:fld>
            <a:endParaRPr lang="sv-SE" dirty="0"/>
          </a:p>
        </p:txBody>
      </p:sp>
      <p:sp>
        <p:nvSpPr>
          <p:cNvPr id="6" name="Platshållare för sidfot 7"/>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8"/>
          <p:cNvSpPr>
            <a:spLocks noGrp="1"/>
          </p:cNvSpPr>
          <p:nvPr>
            <p:ph type="sldNum" sz="quarter" idx="12"/>
          </p:nvPr>
        </p:nvSpPr>
        <p:spPr/>
        <p:txBody>
          <a:bodyPr/>
          <a:lstStyle>
            <a:lvl1pPr>
              <a:defRPr smtClean="0"/>
            </a:lvl1pPr>
          </a:lstStyle>
          <a:p>
            <a:pPr>
              <a:defRPr/>
            </a:pPr>
            <a:fld id="{80671DD1-BBEF-4A1B-876A-6D5928D21D0C}" type="slidenum">
              <a:rPr lang="sv-SE" altLang="sv-SE"/>
              <a:pPr>
                <a:defRPr/>
              </a:pPr>
              <a:t>‹#›</a:t>
            </a:fld>
            <a:endParaRPr lang="sv-SE" altLang="sv-SE"/>
          </a:p>
        </p:txBody>
      </p:sp>
    </p:spTree>
    <p:extLst>
      <p:ext uri="{BB962C8B-B14F-4D97-AF65-F5344CB8AC3E}">
        <p14:creationId xmlns:p14="http://schemas.microsoft.com/office/powerpoint/2010/main" val="70908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a:lvl1pPr>
          </a:lstStyle>
          <a:p>
            <a:pPr>
              <a:defRPr/>
            </a:pPr>
            <a:fld id="{A045AFAF-CEBF-4BE0-B25A-F9D9B482FEC0}" type="datetime1">
              <a:rPr lang="sv-SE"/>
              <a:pPr>
                <a:defRPr/>
              </a:pPr>
              <a:t>2016-09-19</a:t>
            </a:fld>
            <a:endParaRPr lang="sv-SE" dirty="0"/>
          </a:p>
        </p:txBody>
      </p:sp>
      <p:sp>
        <p:nvSpPr>
          <p:cNvPr id="6" name="Platshållare för sidfot 7"/>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8"/>
          <p:cNvSpPr>
            <a:spLocks noGrp="1"/>
          </p:cNvSpPr>
          <p:nvPr>
            <p:ph type="sldNum" sz="quarter" idx="12"/>
          </p:nvPr>
        </p:nvSpPr>
        <p:spPr/>
        <p:txBody>
          <a:bodyPr/>
          <a:lstStyle>
            <a:lvl1pPr>
              <a:defRPr smtClean="0"/>
            </a:lvl1pPr>
          </a:lstStyle>
          <a:p>
            <a:pPr>
              <a:defRPr/>
            </a:pPr>
            <a:fld id="{0B182EA1-EA91-46BB-86F3-3A703813F80D}" type="slidenum">
              <a:rPr lang="sv-SE" altLang="sv-SE"/>
              <a:pPr>
                <a:defRPr/>
              </a:pPr>
              <a:t>‹#›</a:t>
            </a:fld>
            <a:endParaRPr lang="sv-SE" altLang="sv-SE"/>
          </a:p>
        </p:txBody>
      </p:sp>
    </p:spTree>
    <p:extLst>
      <p:ext uri="{BB962C8B-B14F-4D97-AF65-F5344CB8AC3E}">
        <p14:creationId xmlns:p14="http://schemas.microsoft.com/office/powerpoint/2010/main" val="172608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rubri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a:lvl1pPr>
          </a:lstStyle>
          <a:p>
            <a:pPr>
              <a:defRPr/>
            </a:pPr>
            <a:fld id="{91AC07D9-7350-44FD-A2F0-B1A7E416F4F9}" type="datetime1">
              <a:rPr lang="sv-SE"/>
              <a:pPr>
                <a:defRPr/>
              </a:pPr>
              <a:t>2016-09-19</a:t>
            </a:fld>
            <a:endParaRPr lang="sv-SE" dirty="0"/>
          </a:p>
        </p:txBody>
      </p:sp>
      <p:sp>
        <p:nvSpPr>
          <p:cNvPr id="6" name="Platshållare för sidfot 7"/>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8"/>
          <p:cNvSpPr>
            <a:spLocks noGrp="1"/>
          </p:cNvSpPr>
          <p:nvPr>
            <p:ph type="sldNum" sz="quarter" idx="12"/>
          </p:nvPr>
        </p:nvSpPr>
        <p:spPr/>
        <p:txBody>
          <a:bodyPr/>
          <a:lstStyle>
            <a:lvl1pPr>
              <a:defRPr smtClean="0"/>
            </a:lvl1pPr>
          </a:lstStyle>
          <a:p>
            <a:pPr>
              <a:defRPr/>
            </a:pPr>
            <a:fld id="{8C3305CC-B2ED-4010-A10C-CE4FBB62E33E}" type="slidenum">
              <a:rPr lang="sv-SE" altLang="sv-SE"/>
              <a:pPr>
                <a:defRPr/>
              </a:pPr>
              <a:t>‹#›</a:t>
            </a:fld>
            <a:endParaRPr lang="sv-SE" altLang="sv-SE"/>
          </a:p>
        </p:txBody>
      </p:sp>
    </p:spTree>
    <p:extLst>
      <p:ext uri="{BB962C8B-B14F-4D97-AF65-F5344CB8AC3E}">
        <p14:creationId xmlns:p14="http://schemas.microsoft.com/office/powerpoint/2010/main" val="399577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720000" y="3012168"/>
            <a:ext cx="7772400" cy="707118"/>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20000" y="3719286"/>
            <a:ext cx="7086600" cy="1752600"/>
          </a:xfrm>
          <a:prstGeom prst="rect">
            <a:avLst/>
          </a:prstGeom>
        </p:spPr>
        <p:txBody>
          <a:bodyPr lIns="0" tIns="0" rIns="0" bIns="0">
            <a:noAutofit/>
          </a:bodyPr>
          <a:lstStyle>
            <a:lvl1pPr marL="0" indent="0" algn="l">
              <a:lnSpc>
                <a:spcPct val="90000"/>
              </a:lnSpc>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1" name="Platshållare för bild 10"/>
          <p:cNvSpPr>
            <a:spLocks noGrp="1"/>
          </p:cNvSpPr>
          <p:nvPr>
            <p:ph type="pic" sz="quarter" idx="10"/>
          </p:nvPr>
        </p:nvSpPr>
        <p:spPr>
          <a:xfrm>
            <a:off x="0" y="0"/>
            <a:ext cx="9144000" cy="2677886"/>
          </a:xfrm>
          <a:prstGeom prst="rect">
            <a:avLst/>
          </a:prstGeom>
        </p:spPr>
        <p:txBody>
          <a:bodyPr/>
          <a:lstStyle>
            <a:lvl1pPr algn="ctr">
              <a:defRPr baseline="0">
                <a:solidFill>
                  <a:schemeClr val="tx1">
                    <a:lumMod val="50000"/>
                    <a:lumOff val="50000"/>
                  </a:schemeClr>
                </a:solidFill>
                <a:latin typeface="Arial"/>
                <a:cs typeface="Arial"/>
              </a:defRPr>
            </a:lvl1pPr>
          </a:lstStyle>
          <a:p>
            <a:pPr lvl="0"/>
            <a:r>
              <a:rPr lang="sv-SE" noProof="0" smtClean="0"/>
              <a:t>Klicka på ikonen för att lägga till en bild</a:t>
            </a:r>
            <a:endParaRPr lang="sv-SE" noProof="0" dirty="0"/>
          </a:p>
        </p:txBody>
      </p:sp>
      <p:sp>
        <p:nvSpPr>
          <p:cNvPr id="6" name="Platshållare för datum 3"/>
          <p:cNvSpPr>
            <a:spLocks noGrp="1"/>
          </p:cNvSpPr>
          <p:nvPr>
            <p:ph type="dt" sz="half" idx="11"/>
          </p:nvPr>
        </p:nvSpPr>
        <p:spPr/>
        <p:txBody>
          <a:bodyPr/>
          <a:lstStyle>
            <a:lvl1pPr>
              <a:defRPr/>
            </a:lvl1pPr>
          </a:lstStyle>
          <a:p>
            <a:pPr>
              <a:defRPr/>
            </a:pPr>
            <a:fld id="{A6679FE2-B732-41D9-B8C4-B1B65E0AF8B9}" type="datetime1">
              <a:rPr lang="sv-SE"/>
              <a:pPr>
                <a:defRPr/>
              </a:pPr>
              <a:t>2016-09-19</a:t>
            </a:fld>
            <a:endParaRPr lang="sv-SE" dirty="0"/>
          </a:p>
        </p:txBody>
      </p:sp>
      <p:sp>
        <p:nvSpPr>
          <p:cNvPr id="7" name="Platshållare för sidfot 8"/>
          <p:cNvSpPr>
            <a:spLocks noGrp="1"/>
          </p:cNvSpPr>
          <p:nvPr>
            <p:ph type="ftr" sz="quarter" idx="12"/>
          </p:nvPr>
        </p:nvSpPr>
        <p:spPr/>
        <p:txBody>
          <a:bodyPr/>
          <a:lstStyle>
            <a:lvl1pPr>
              <a:defRPr/>
            </a:lvl1pPr>
          </a:lstStyle>
          <a:p>
            <a:pPr>
              <a:defRPr/>
            </a:pPr>
            <a:r>
              <a:rPr lang="sv-SE"/>
              <a:t>Sidfot</a:t>
            </a:r>
            <a:endParaRPr lang="sv-SE" dirty="0"/>
          </a:p>
        </p:txBody>
      </p:sp>
      <p:sp>
        <p:nvSpPr>
          <p:cNvPr id="8" name="Platshållare för bildnummer 9"/>
          <p:cNvSpPr>
            <a:spLocks noGrp="1"/>
          </p:cNvSpPr>
          <p:nvPr>
            <p:ph type="sldNum" sz="quarter" idx="13"/>
          </p:nvPr>
        </p:nvSpPr>
        <p:spPr/>
        <p:txBody>
          <a:bodyPr/>
          <a:lstStyle>
            <a:lvl1pPr>
              <a:defRPr smtClean="0"/>
            </a:lvl1pPr>
          </a:lstStyle>
          <a:p>
            <a:pPr>
              <a:defRPr/>
            </a:pPr>
            <a:fld id="{3431724F-C390-45A0-8D5B-CA94E3F0EE5A}" type="slidenum">
              <a:rPr lang="sv-SE" altLang="sv-SE"/>
              <a:pPr>
                <a:defRPr/>
              </a:pPr>
              <a:t>‹#›</a:t>
            </a:fld>
            <a:endParaRPr lang="sv-SE" altLang="sv-SE"/>
          </a:p>
        </p:txBody>
      </p:sp>
    </p:spTree>
    <p:extLst>
      <p:ext uri="{BB962C8B-B14F-4D97-AF65-F5344CB8AC3E}">
        <p14:creationId xmlns:p14="http://schemas.microsoft.com/office/powerpoint/2010/main" val="3759598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ubrik 1"/>
          <p:cNvSpPr>
            <a:spLocks noGrp="1"/>
          </p:cNvSpPr>
          <p:nvPr>
            <p:ph type="title"/>
          </p:nvPr>
        </p:nvSpPr>
        <p:spPr>
          <a:xfrm>
            <a:off x="684212" y="383495"/>
            <a:ext cx="7739789"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8" name="Platshållare för bild 13"/>
          <p:cNvSpPr>
            <a:spLocks noGrp="1"/>
          </p:cNvSpPr>
          <p:nvPr>
            <p:ph type="pic" sz="quarter" idx="10"/>
          </p:nvPr>
        </p:nvSpPr>
        <p:spPr>
          <a:xfrm>
            <a:off x="4753589" y="1600200"/>
            <a:ext cx="3670412" cy="4525963"/>
          </a:xfrm>
          <a:prstGeom prst="rect">
            <a:avLst/>
          </a:prstGeom>
        </p:spPr>
        <p:txBody>
          <a:bodyPr vert="horz"/>
          <a:lstStyle>
            <a:lvl1pPr>
              <a:defRPr>
                <a:latin typeface="Arial"/>
                <a:cs typeface="Arial"/>
              </a:defRPr>
            </a:lvl1pPr>
          </a:lstStyle>
          <a:p>
            <a:pPr lvl="0"/>
            <a:r>
              <a:rPr lang="sv-SE" noProof="0" smtClean="0"/>
              <a:t>Klicka på ikonen för att lägga till en bild</a:t>
            </a:r>
            <a:endParaRPr lang="sv-SE" noProof="0"/>
          </a:p>
        </p:txBody>
      </p:sp>
      <p:sp>
        <p:nvSpPr>
          <p:cNvPr id="10" name="Platshållare för innehåll 2"/>
          <p:cNvSpPr>
            <a:spLocks noGrp="1"/>
          </p:cNvSpPr>
          <p:nvPr>
            <p:ph idx="1"/>
          </p:nvPr>
        </p:nvSpPr>
        <p:spPr>
          <a:xfrm>
            <a:off x="684212" y="1600201"/>
            <a:ext cx="3716476" cy="452596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6" name="Platshållare för datum 1"/>
          <p:cNvSpPr>
            <a:spLocks noGrp="1"/>
          </p:cNvSpPr>
          <p:nvPr>
            <p:ph type="dt" sz="half" idx="11"/>
          </p:nvPr>
        </p:nvSpPr>
        <p:spPr/>
        <p:txBody>
          <a:bodyPr/>
          <a:lstStyle>
            <a:lvl1pPr>
              <a:defRPr/>
            </a:lvl1pPr>
          </a:lstStyle>
          <a:p>
            <a:pPr>
              <a:defRPr/>
            </a:pPr>
            <a:fld id="{96BF5919-D768-432E-A144-07792ADDD5EA}" type="datetime1">
              <a:rPr lang="sv-SE"/>
              <a:pPr>
                <a:defRPr/>
              </a:pPr>
              <a:t>2016-09-19</a:t>
            </a:fld>
            <a:endParaRPr lang="sv-SE" dirty="0"/>
          </a:p>
        </p:txBody>
      </p:sp>
      <p:sp>
        <p:nvSpPr>
          <p:cNvPr id="7" name="Platshållare för sidfot 2"/>
          <p:cNvSpPr>
            <a:spLocks noGrp="1"/>
          </p:cNvSpPr>
          <p:nvPr>
            <p:ph type="ftr" sz="quarter" idx="12"/>
          </p:nvPr>
        </p:nvSpPr>
        <p:spPr/>
        <p:txBody>
          <a:bodyPr/>
          <a:lstStyle>
            <a:lvl1pPr>
              <a:defRPr/>
            </a:lvl1pPr>
          </a:lstStyle>
          <a:p>
            <a:pPr>
              <a:defRPr/>
            </a:pPr>
            <a:r>
              <a:rPr lang="sv-SE"/>
              <a:t>Sidfot</a:t>
            </a:r>
            <a:endParaRPr lang="sv-SE" dirty="0"/>
          </a:p>
        </p:txBody>
      </p:sp>
      <p:sp>
        <p:nvSpPr>
          <p:cNvPr id="8" name="Platshållare för bildnummer 3"/>
          <p:cNvSpPr>
            <a:spLocks noGrp="1"/>
          </p:cNvSpPr>
          <p:nvPr>
            <p:ph type="sldNum" sz="quarter" idx="13"/>
          </p:nvPr>
        </p:nvSpPr>
        <p:spPr/>
        <p:txBody>
          <a:bodyPr/>
          <a:lstStyle>
            <a:lvl1pPr>
              <a:defRPr smtClean="0"/>
            </a:lvl1pPr>
          </a:lstStyle>
          <a:p>
            <a:pPr>
              <a:defRPr/>
            </a:pPr>
            <a:fld id="{2BA5A04B-A5D7-41C2-839C-B9F435FDF000}" type="slidenum">
              <a:rPr lang="sv-SE" altLang="sv-SE"/>
              <a:pPr>
                <a:defRPr/>
              </a:pPr>
              <a:t>‹#›</a:t>
            </a:fld>
            <a:endParaRPr lang="sv-SE" altLang="sv-SE"/>
          </a:p>
        </p:txBody>
      </p:sp>
    </p:spTree>
    <p:extLst>
      <p:ext uri="{BB962C8B-B14F-4D97-AF65-F5344CB8AC3E}">
        <p14:creationId xmlns:p14="http://schemas.microsoft.com/office/powerpoint/2010/main" val="61944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1779588" y="6356350"/>
            <a:ext cx="1128712"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a:ea typeface="+mn-ea"/>
                <a:cs typeface="+mn-cs"/>
              </a:defRPr>
            </a:lvl1pPr>
          </a:lstStyle>
          <a:p>
            <a:pPr>
              <a:defRPr/>
            </a:pPr>
            <a:fld id="{199241AB-39AA-4C93-8A07-FB1A3932409B}" type="datetime1">
              <a:rPr lang="sv-SE"/>
              <a:pPr>
                <a:defRPr/>
              </a:pPr>
              <a:t>2016-09-19</a:t>
            </a:fld>
            <a:endParaRPr lang="sv-SE" dirty="0"/>
          </a:p>
        </p:txBody>
      </p:sp>
      <p:sp>
        <p:nvSpPr>
          <p:cNvPr id="5" name="Platshållare för bildnummer 5"/>
          <p:cNvSpPr>
            <a:spLocks noGrp="1"/>
          </p:cNvSpPr>
          <p:nvPr>
            <p:ph type="sldNum" sz="quarter" idx="4"/>
          </p:nvPr>
        </p:nvSpPr>
        <p:spPr>
          <a:xfrm>
            <a:off x="693738" y="6356350"/>
            <a:ext cx="108585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anose="020B0604020202020204" pitchFamily="34" charset="0"/>
              </a:defRPr>
            </a:lvl1pPr>
          </a:lstStyle>
          <a:p>
            <a:pPr>
              <a:defRPr/>
            </a:pPr>
            <a:fld id="{B55E09A2-8904-42F7-A2A9-19BA516ABC97}" type="slidenum">
              <a:rPr lang="sv-SE" altLang="sv-SE"/>
              <a:pPr>
                <a:defRPr/>
              </a:pPr>
              <a:t>‹#›</a:t>
            </a:fld>
            <a:endParaRPr lang="sv-SE" altLang="sv-SE"/>
          </a:p>
        </p:txBody>
      </p:sp>
      <p:sp>
        <p:nvSpPr>
          <p:cNvPr id="6" name="Platshållare för sidfot 4"/>
          <p:cNvSpPr>
            <a:spLocks noGrp="1"/>
          </p:cNvSpPr>
          <p:nvPr>
            <p:ph type="ftr" sz="quarter" idx="3"/>
          </p:nvPr>
        </p:nvSpPr>
        <p:spPr>
          <a:xfrm>
            <a:off x="2908300" y="6356350"/>
            <a:ext cx="3613150" cy="365125"/>
          </a:xfrm>
          <a:prstGeom prst="rect">
            <a:avLst/>
          </a:prstGeom>
        </p:spPr>
        <p:txBody>
          <a:bodyPr vert="horz" lIns="91440" tIns="45720" rIns="91440" bIns="45720" rtlCol="0" anchor="ctr"/>
          <a:lstStyle>
            <a:lvl1pPr algn="l" eaLnBrk="1" fontAlgn="auto" hangingPunct="1">
              <a:spcBef>
                <a:spcPts val="0"/>
              </a:spcBef>
              <a:spcAft>
                <a:spcPts val="0"/>
              </a:spcAft>
              <a:defRPr sz="1200" baseline="0">
                <a:solidFill>
                  <a:schemeClr val="tx1">
                    <a:tint val="75000"/>
                  </a:schemeClr>
                </a:solidFill>
                <a:latin typeface="Arial"/>
                <a:ea typeface="+mn-ea"/>
                <a:cs typeface="+mn-cs"/>
              </a:defRPr>
            </a:lvl1pPr>
          </a:lstStyle>
          <a:p>
            <a:pPr>
              <a:defRPr/>
            </a:pPr>
            <a:r>
              <a:rPr lang="sv-SE"/>
              <a:t>Sidfot</a:t>
            </a:r>
            <a:endParaRPr lang="sv-SE" dirty="0"/>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Lst>
  <p:hf sldNum="0" hdr="0" ftr="0" dt="0"/>
  <p:txStyles>
    <p:titleStyle>
      <a:lvl1pPr algn="ctr" defTabSz="457200" rtl="0" eaLnBrk="0" fontAlgn="base" hangingPunct="0">
        <a:spcBef>
          <a:spcPct val="0"/>
        </a:spcBef>
        <a:spcAft>
          <a:spcPct val="0"/>
        </a:spcAft>
        <a:defRPr sz="4400" kern="1200">
          <a:solidFill>
            <a:schemeClr val="tx1"/>
          </a:solidFill>
          <a:latin typeface="Georgia"/>
          <a:ea typeface="ＭＳ Ｐゴシック" charset="0"/>
          <a:cs typeface="Georgia"/>
        </a:defRPr>
      </a:lvl1pPr>
      <a:lvl2pPr algn="ctr" defTabSz="457200" rtl="0" eaLnBrk="0" fontAlgn="base" hangingPunct="0">
        <a:spcBef>
          <a:spcPct val="0"/>
        </a:spcBef>
        <a:spcAft>
          <a:spcPct val="0"/>
        </a:spcAft>
        <a:defRPr sz="4400">
          <a:solidFill>
            <a:schemeClr val="tx1"/>
          </a:solidFill>
          <a:latin typeface="Georgia" charset="0"/>
          <a:ea typeface="ＭＳ Ｐゴシック" charset="0"/>
          <a:cs typeface="Georgia" pitchFamily="18" charset="0"/>
        </a:defRPr>
      </a:lvl2pPr>
      <a:lvl3pPr algn="ctr" defTabSz="457200" rtl="0" eaLnBrk="0" fontAlgn="base" hangingPunct="0">
        <a:spcBef>
          <a:spcPct val="0"/>
        </a:spcBef>
        <a:spcAft>
          <a:spcPct val="0"/>
        </a:spcAft>
        <a:defRPr sz="4400">
          <a:solidFill>
            <a:schemeClr val="tx1"/>
          </a:solidFill>
          <a:latin typeface="Georgia" charset="0"/>
          <a:ea typeface="ＭＳ Ｐゴシック" charset="0"/>
          <a:cs typeface="Georgia" pitchFamily="18" charset="0"/>
        </a:defRPr>
      </a:lvl3pPr>
      <a:lvl4pPr algn="ctr" defTabSz="457200" rtl="0" eaLnBrk="0" fontAlgn="base" hangingPunct="0">
        <a:spcBef>
          <a:spcPct val="0"/>
        </a:spcBef>
        <a:spcAft>
          <a:spcPct val="0"/>
        </a:spcAft>
        <a:defRPr sz="4400">
          <a:solidFill>
            <a:schemeClr val="tx1"/>
          </a:solidFill>
          <a:latin typeface="Georgia" charset="0"/>
          <a:ea typeface="ＭＳ Ｐゴシック" charset="0"/>
          <a:cs typeface="Georgia" pitchFamily="18" charset="0"/>
        </a:defRPr>
      </a:lvl4pPr>
      <a:lvl5pPr algn="ctr" defTabSz="457200" rtl="0" eaLnBrk="0" fontAlgn="base" hangingPunct="0">
        <a:spcBef>
          <a:spcPct val="0"/>
        </a:spcBef>
        <a:spcAft>
          <a:spcPct val="0"/>
        </a:spcAft>
        <a:defRPr sz="4400">
          <a:solidFill>
            <a:schemeClr val="tx1"/>
          </a:solidFill>
          <a:latin typeface="Georgia" charset="0"/>
          <a:ea typeface="ＭＳ Ｐゴシック" charset="0"/>
          <a:cs typeface="Georgia" pitchFamily="18" charset="0"/>
        </a:defRPr>
      </a:lvl5pPr>
      <a:lvl6pPr marL="457200" algn="ctr" defTabSz="457200" rtl="0" eaLnBrk="1" fontAlgn="base" hangingPunct="1">
        <a:spcBef>
          <a:spcPct val="0"/>
        </a:spcBef>
        <a:spcAft>
          <a:spcPct val="0"/>
        </a:spcAft>
        <a:defRPr sz="4400">
          <a:solidFill>
            <a:schemeClr val="tx1"/>
          </a:solidFill>
          <a:latin typeface="Georgia"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Georgia"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Georgia"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Helvetica"/>
          <a:ea typeface="ＭＳ Ｐゴシック" charset="0"/>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Helvetica" charset="0"/>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Helvetica" charset="0"/>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6.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socialstyrelsen.se/"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kunskapsguiden.se/"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14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188640"/>
            <a:ext cx="7739788" cy="1944215"/>
          </a:xfrm>
        </p:spPr>
        <p:txBody>
          <a:bodyPr/>
          <a:lstStyle/>
          <a:p>
            <a:pPr algn="ctr"/>
            <a:r>
              <a:rPr lang="sv-SE" b="1" dirty="0">
                <a:solidFill>
                  <a:srgbClr val="E6460A"/>
                </a:solidFill>
              </a:rPr>
              <a:t/>
            </a:r>
            <a:br>
              <a:rPr lang="sv-SE" b="1" dirty="0">
                <a:solidFill>
                  <a:srgbClr val="E6460A"/>
                </a:solidFill>
              </a:rPr>
            </a:br>
            <a:r>
              <a:rPr lang="sv-SE" dirty="0" smtClean="0"/>
              <a:t>Individuella insatser inom äldreomsorgen med stöd av IBIC (Individens </a:t>
            </a:r>
            <a:r>
              <a:rPr lang="sv-SE" dirty="0"/>
              <a:t>Behov I Centrum)</a:t>
            </a:r>
          </a:p>
        </p:txBody>
      </p:sp>
      <p:sp>
        <p:nvSpPr>
          <p:cNvPr id="3" name="Platshållare för innehåll 2"/>
          <p:cNvSpPr>
            <a:spLocks noGrp="1"/>
          </p:cNvSpPr>
          <p:nvPr>
            <p:ph idx="1"/>
          </p:nvPr>
        </p:nvSpPr>
        <p:spPr>
          <a:xfrm>
            <a:off x="483500" y="2132855"/>
            <a:ext cx="8141212" cy="4248474"/>
          </a:xfrm>
        </p:spPr>
        <p:txBody>
          <a:bodyPr/>
          <a:lstStyle/>
          <a:p>
            <a:pPr marL="362250" lvl="1" indent="0" fontAlgn="auto">
              <a:spcAft>
                <a:spcPts val="0"/>
              </a:spcAft>
              <a:buNone/>
              <a:defRPr/>
            </a:pPr>
            <a:endParaRPr lang="sv-SE" dirty="0" smtClean="0"/>
          </a:p>
          <a:p>
            <a:pPr lvl="1" fontAlgn="auto">
              <a:spcAft>
                <a:spcPts val="0"/>
              </a:spcAft>
              <a:buFont typeface="Wingdings" panose="05000000000000000000" pitchFamily="2" charset="2"/>
              <a:buChar char="§"/>
              <a:defRPr/>
            </a:pPr>
            <a:r>
              <a:rPr lang="sv-SE" sz="2400" dirty="0" smtClean="0"/>
              <a:t>Nytt nationellt arbetssätt och modell – individens behov i fokus.</a:t>
            </a:r>
          </a:p>
          <a:p>
            <a:pPr lvl="1" fontAlgn="auto">
              <a:spcAft>
                <a:spcPts val="0"/>
              </a:spcAft>
              <a:buFont typeface="Wingdings" panose="05000000000000000000" pitchFamily="2" charset="2"/>
              <a:buChar char="§"/>
              <a:defRPr/>
            </a:pPr>
            <a:r>
              <a:rPr lang="sv-SE" sz="2400" dirty="0" smtClean="0"/>
              <a:t>Utgångspunkten är värdegrunden i SoL –  konkretiseras via IBIC: Främja delaktighet och inflytande för brukarna.</a:t>
            </a:r>
          </a:p>
          <a:p>
            <a:pPr lvl="1" fontAlgn="auto">
              <a:spcAft>
                <a:spcPts val="0"/>
              </a:spcAft>
              <a:buFont typeface="Wingdings" panose="05000000000000000000" pitchFamily="2" charset="2"/>
              <a:buChar char="§"/>
              <a:defRPr/>
            </a:pPr>
            <a:r>
              <a:rPr lang="sv-SE" sz="2400" dirty="0" smtClean="0"/>
              <a:t>Evidensbaserad och kvalitetssäkrad verksamhet: </a:t>
            </a:r>
            <a:r>
              <a:rPr lang="sv-SE" dirty="0" smtClean="0">
                <a:solidFill>
                  <a:srgbClr val="000000"/>
                </a:solidFill>
              </a:rPr>
              <a:t>Behovsinriktat </a:t>
            </a:r>
            <a:r>
              <a:rPr lang="sv-SE" dirty="0">
                <a:solidFill>
                  <a:srgbClr val="000000"/>
                </a:solidFill>
              </a:rPr>
              <a:t>och systematiskt </a:t>
            </a:r>
            <a:r>
              <a:rPr lang="sv-SE" dirty="0" smtClean="0">
                <a:solidFill>
                  <a:srgbClr val="000000"/>
                </a:solidFill>
              </a:rPr>
              <a:t>arbetssätt. 	      Gemensamt </a:t>
            </a:r>
            <a:r>
              <a:rPr lang="sv-SE" dirty="0">
                <a:solidFill>
                  <a:srgbClr val="000000"/>
                </a:solidFill>
              </a:rPr>
              <a:t>språk och </a:t>
            </a:r>
            <a:r>
              <a:rPr lang="sv-SE" dirty="0" smtClean="0">
                <a:solidFill>
                  <a:srgbClr val="000000"/>
                </a:solidFill>
              </a:rPr>
              <a:t>strukturerad dokumentation. </a:t>
            </a:r>
            <a:r>
              <a:rPr lang="sv-SE" smtClean="0">
                <a:solidFill>
                  <a:srgbClr val="000000"/>
                </a:solidFill>
              </a:rPr>
              <a:t>Bättre underlag </a:t>
            </a:r>
            <a:r>
              <a:rPr lang="sv-SE" dirty="0" smtClean="0">
                <a:solidFill>
                  <a:srgbClr val="000000"/>
                </a:solidFill>
              </a:rPr>
              <a:t>för planering, bemanning och uppföljning.</a:t>
            </a:r>
          </a:p>
          <a:p>
            <a:pPr lvl="1" fontAlgn="auto">
              <a:spcAft>
                <a:spcPts val="0"/>
              </a:spcAft>
              <a:defRPr/>
            </a:pPr>
            <a:endParaRPr lang="sv-SE" dirty="0" smtClean="0"/>
          </a:p>
          <a:p>
            <a:pPr lvl="1" fontAlgn="auto">
              <a:spcAft>
                <a:spcPts val="0"/>
              </a:spcAft>
              <a:defRPr/>
            </a:pPr>
            <a:endParaRPr lang="sv-SE" dirty="0" smtClean="0"/>
          </a:p>
          <a:p>
            <a:pPr lvl="1" fontAlgn="auto">
              <a:spcAft>
                <a:spcPts val="0"/>
              </a:spcAft>
              <a:defRPr/>
            </a:pPr>
            <a:endParaRPr lang="sv-SE" dirty="0" smtClean="0"/>
          </a:p>
          <a:p>
            <a:pPr lvl="1" fontAlgn="auto">
              <a:spcAft>
                <a:spcPts val="0"/>
              </a:spcAft>
              <a:defRPr/>
            </a:pPr>
            <a:endParaRPr lang="sv-SE" dirty="0"/>
          </a:p>
          <a:p>
            <a:endParaRPr lang="sv-SE" dirty="0"/>
          </a:p>
        </p:txBody>
      </p:sp>
    </p:spTree>
    <p:extLst>
      <p:ext uri="{BB962C8B-B14F-4D97-AF65-F5344CB8AC3E}">
        <p14:creationId xmlns:p14="http://schemas.microsoft.com/office/powerpoint/2010/main" val="3903070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Behovsinriktat arbetssätt</a:t>
            </a:r>
            <a:endParaRPr lang="sv-SE" dirty="0"/>
          </a:p>
        </p:txBody>
      </p:sp>
      <p:sp>
        <p:nvSpPr>
          <p:cNvPr id="3" name="Platshållare för innehåll 2"/>
          <p:cNvSpPr>
            <a:spLocks noGrp="1"/>
          </p:cNvSpPr>
          <p:nvPr>
            <p:ph idx="1"/>
          </p:nvPr>
        </p:nvSpPr>
        <p:spPr/>
        <p:txBody>
          <a:bodyPr/>
          <a:lstStyle/>
          <a:p>
            <a:r>
              <a:rPr lang="sv-SE" dirty="0" smtClean="0"/>
              <a:t>Den äldres behov behöver tydligt beskrivas innan förslag tas fram på hur behoven ska tillgodoses.</a:t>
            </a:r>
          </a:p>
          <a:p>
            <a:r>
              <a:rPr lang="sv-SE" dirty="0" smtClean="0"/>
              <a:t>Den äldres egen uppfattning om sina aktuella svårigheter och resurser behöver lyftas fram. </a:t>
            </a:r>
            <a:endParaRPr lang="sv-SE" dirty="0"/>
          </a:p>
        </p:txBody>
      </p:sp>
    </p:spTree>
    <p:extLst>
      <p:ext uri="{BB962C8B-B14F-4D97-AF65-F5344CB8AC3E}">
        <p14:creationId xmlns:p14="http://schemas.microsoft.com/office/powerpoint/2010/main" val="3991269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Systematiskt arbetssätt</a:t>
            </a:r>
            <a:endParaRPr lang="sv-SE" dirty="0"/>
          </a:p>
        </p:txBody>
      </p:sp>
      <p:sp>
        <p:nvSpPr>
          <p:cNvPr id="3" name="Platshållare för innehåll 2"/>
          <p:cNvSpPr>
            <a:spLocks noGrp="1"/>
          </p:cNvSpPr>
          <p:nvPr>
            <p:ph idx="1"/>
          </p:nvPr>
        </p:nvSpPr>
        <p:spPr/>
        <p:txBody>
          <a:bodyPr/>
          <a:lstStyle/>
          <a:p>
            <a:r>
              <a:rPr lang="sv-SE" dirty="0" smtClean="0"/>
              <a:t>Beskrivning av processer, rutiner, samverkan och systematiskt förbättringsarbete.</a:t>
            </a:r>
          </a:p>
          <a:p>
            <a:r>
              <a:rPr lang="sv-SE" dirty="0" smtClean="0"/>
              <a:t>Följa upp, förbättra och utveckla ny kunskap.</a:t>
            </a:r>
            <a:endParaRPr lang="sv-SE" dirty="0"/>
          </a:p>
        </p:txBody>
      </p:sp>
    </p:spTree>
    <p:extLst>
      <p:ext uri="{BB962C8B-B14F-4D97-AF65-F5344CB8AC3E}">
        <p14:creationId xmlns:p14="http://schemas.microsoft.com/office/powerpoint/2010/main" val="2635035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Det ska bli bättre…</a:t>
            </a:r>
            <a:br>
              <a:rPr lang="sv-SE" dirty="0" smtClean="0"/>
            </a:br>
            <a:r>
              <a:rPr lang="sv-SE" sz="2400" dirty="0" smtClean="0"/>
              <a:t>För den äldre</a:t>
            </a:r>
            <a:endParaRPr lang="sv-SE" dirty="0"/>
          </a:p>
        </p:txBody>
      </p:sp>
      <p:sp>
        <p:nvSpPr>
          <p:cNvPr id="3" name="Platshållare för innehåll 2"/>
          <p:cNvSpPr>
            <a:spLocks noGrp="1"/>
          </p:cNvSpPr>
          <p:nvPr>
            <p:ph idx="1"/>
          </p:nvPr>
        </p:nvSpPr>
        <p:spPr/>
        <p:txBody>
          <a:bodyPr/>
          <a:lstStyle/>
          <a:p>
            <a:r>
              <a:rPr lang="sv-SE" dirty="0" smtClean="0"/>
              <a:t>Likvärdig handläggning och dokumentation.</a:t>
            </a:r>
          </a:p>
          <a:p>
            <a:r>
              <a:rPr lang="sv-SE" dirty="0" smtClean="0"/>
              <a:t>Ökad rättssäkerhet, insyn och inflytande.</a:t>
            </a:r>
          </a:p>
          <a:p>
            <a:r>
              <a:rPr lang="sv-SE" dirty="0" smtClean="0"/>
              <a:t>Få stöd och hjälp utifrån sina behov.</a:t>
            </a:r>
          </a:p>
          <a:p>
            <a:r>
              <a:rPr lang="sv-SE" dirty="0" smtClean="0"/>
              <a:t>Följa upp och värdera resultat.</a:t>
            </a:r>
            <a:endParaRPr lang="sv-SE" dirty="0"/>
          </a:p>
        </p:txBody>
      </p:sp>
    </p:spTree>
    <p:extLst>
      <p:ext uri="{BB962C8B-B14F-4D97-AF65-F5344CB8AC3E}">
        <p14:creationId xmlns:p14="http://schemas.microsoft.com/office/powerpoint/2010/main" val="2385351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a:t>
            </a:r>
            <a:r>
              <a:rPr lang="sv-SE" dirty="0" smtClean="0"/>
              <a:t>ättre…….</a:t>
            </a:r>
            <a:br>
              <a:rPr lang="sv-SE" dirty="0" smtClean="0"/>
            </a:br>
            <a:r>
              <a:rPr lang="sv-SE" sz="2400" dirty="0"/>
              <a:t>f</a:t>
            </a:r>
            <a:r>
              <a:rPr lang="sv-SE" sz="2400" dirty="0" smtClean="0"/>
              <a:t>ör verksamheten</a:t>
            </a:r>
            <a:endParaRPr lang="sv-SE" dirty="0"/>
          </a:p>
        </p:txBody>
      </p:sp>
      <p:sp>
        <p:nvSpPr>
          <p:cNvPr id="3" name="Platshållare för innehåll 2"/>
          <p:cNvSpPr>
            <a:spLocks noGrp="1"/>
          </p:cNvSpPr>
          <p:nvPr>
            <p:ph idx="1"/>
          </p:nvPr>
        </p:nvSpPr>
        <p:spPr/>
        <p:txBody>
          <a:bodyPr/>
          <a:lstStyle/>
          <a:p>
            <a:pPr lvl="0" fontAlgn="t"/>
            <a:r>
              <a:rPr lang="sv-SE" dirty="0"/>
              <a:t>Stärker individens </a:t>
            </a:r>
            <a:r>
              <a:rPr lang="sv-SE" dirty="0" smtClean="0"/>
              <a:t>delaktighet</a:t>
            </a:r>
            <a:r>
              <a:rPr lang="sv-SE" dirty="0"/>
              <a:t> </a:t>
            </a:r>
          </a:p>
          <a:p>
            <a:pPr lvl="0" fontAlgn="t"/>
            <a:r>
              <a:rPr lang="sv-SE" dirty="0"/>
              <a:t>Underlättar </a:t>
            </a:r>
            <a:r>
              <a:rPr lang="sv-SE" dirty="0" smtClean="0"/>
              <a:t>samarbete</a:t>
            </a:r>
            <a:endParaRPr lang="sv-SE" dirty="0"/>
          </a:p>
          <a:p>
            <a:pPr lvl="0" fontAlgn="t"/>
            <a:r>
              <a:rPr lang="sv-SE" dirty="0"/>
              <a:t>Mer likvärdigt och </a:t>
            </a:r>
            <a:r>
              <a:rPr lang="sv-SE" dirty="0" smtClean="0"/>
              <a:t>rättssäkert</a:t>
            </a:r>
          </a:p>
          <a:p>
            <a:pPr lvl="0" fontAlgn="t"/>
            <a:r>
              <a:rPr lang="sv-SE" dirty="0" smtClean="0"/>
              <a:t>Gör </a:t>
            </a:r>
            <a:r>
              <a:rPr lang="sv-SE" dirty="0"/>
              <a:t>det tydligt för utföraren vilket stöd individen </a:t>
            </a:r>
            <a:r>
              <a:rPr lang="sv-SE" dirty="0" smtClean="0"/>
              <a:t>behöver</a:t>
            </a:r>
          </a:p>
          <a:p>
            <a:pPr lvl="0" fontAlgn="t"/>
            <a:r>
              <a:rPr lang="sv-SE" dirty="0" smtClean="0"/>
              <a:t>Gör </a:t>
            </a:r>
            <a:r>
              <a:rPr lang="sv-SE" dirty="0"/>
              <a:t>det lättare att följa upp behov och </a:t>
            </a:r>
            <a:r>
              <a:rPr lang="sv-SE" dirty="0" smtClean="0"/>
              <a:t>mål</a:t>
            </a:r>
            <a:endParaRPr lang="sv-SE" dirty="0"/>
          </a:p>
        </p:txBody>
      </p:sp>
    </p:spTree>
    <p:extLst>
      <p:ext uri="{BB962C8B-B14F-4D97-AF65-F5344CB8AC3E}">
        <p14:creationId xmlns:p14="http://schemas.microsoft.com/office/powerpoint/2010/main" val="746982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a:t>
            </a:r>
            <a:r>
              <a:rPr lang="sv-SE" dirty="0" smtClean="0"/>
              <a:t>ch bättre……</a:t>
            </a:r>
            <a:br>
              <a:rPr lang="sv-SE" dirty="0" smtClean="0"/>
            </a:br>
            <a:r>
              <a:rPr lang="sv-SE" sz="2400" dirty="0" smtClean="0"/>
              <a:t>för verksamhetsansvariga och beslutsfattare</a:t>
            </a:r>
            <a:endParaRPr lang="sv-SE" dirty="0"/>
          </a:p>
        </p:txBody>
      </p:sp>
      <p:sp>
        <p:nvSpPr>
          <p:cNvPr id="3" name="Platshållare för innehåll 2"/>
          <p:cNvSpPr>
            <a:spLocks noGrp="1"/>
          </p:cNvSpPr>
          <p:nvPr>
            <p:ph idx="1"/>
          </p:nvPr>
        </p:nvSpPr>
        <p:spPr/>
        <p:txBody>
          <a:bodyPr/>
          <a:lstStyle/>
          <a:p>
            <a:r>
              <a:rPr lang="sv-SE" dirty="0" smtClean="0"/>
              <a:t>Utveckla en evidensbaserad praktik.</a:t>
            </a:r>
          </a:p>
          <a:p>
            <a:r>
              <a:rPr lang="sv-SE" dirty="0" smtClean="0"/>
              <a:t>Underlag för systematiskt kvalitetsarbete.</a:t>
            </a:r>
          </a:p>
          <a:p>
            <a:r>
              <a:rPr lang="sv-SE" dirty="0" smtClean="0"/>
              <a:t>Utveckla lokal och nationell statistik samt öppna jämförelser.</a:t>
            </a:r>
          </a:p>
          <a:p>
            <a:r>
              <a:rPr lang="sv-SE" dirty="0" smtClean="0"/>
              <a:t>Beslutsunderlag på lokal och nationell nivå.</a:t>
            </a:r>
          </a:p>
          <a:p>
            <a:r>
              <a:rPr lang="sv-SE" dirty="0" smtClean="0"/>
              <a:t>Samverkan.</a:t>
            </a:r>
          </a:p>
        </p:txBody>
      </p:sp>
    </p:spTree>
    <p:extLst>
      <p:ext uri="{BB962C8B-B14F-4D97-AF65-F5344CB8AC3E}">
        <p14:creationId xmlns:p14="http://schemas.microsoft.com/office/powerpoint/2010/main" val="1174758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IBIC i socialtjänstens övergripande process</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367910444"/>
              </p:ext>
            </p:extLst>
          </p:nvPr>
        </p:nvGraphicFramePr>
        <p:xfrm>
          <a:off x="684213" y="1600201"/>
          <a:ext cx="7739062" cy="1396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4122179682"/>
              </p:ext>
            </p:extLst>
          </p:nvPr>
        </p:nvGraphicFramePr>
        <p:xfrm>
          <a:off x="4643363" y="2780928"/>
          <a:ext cx="1080765" cy="16983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3804388650"/>
              </p:ext>
            </p:extLst>
          </p:nvPr>
        </p:nvGraphicFramePr>
        <p:xfrm>
          <a:off x="1979712" y="2996953"/>
          <a:ext cx="1368152" cy="79208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76011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Genomföra uppdraget</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3813525544"/>
              </p:ext>
            </p:extLst>
          </p:nvPr>
        </p:nvGraphicFramePr>
        <p:xfrm>
          <a:off x="684213" y="1526495"/>
          <a:ext cx="7739062" cy="4599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193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Livsområden, Individens behov i centrum</a:t>
            </a:r>
            <a:endParaRPr lang="sv-SE" dirty="0"/>
          </a:p>
        </p:txBody>
      </p:sp>
      <p:sp>
        <p:nvSpPr>
          <p:cNvPr id="3" name="Platshållare för innehåll 2"/>
          <p:cNvSpPr>
            <a:spLocks noGrp="1"/>
          </p:cNvSpPr>
          <p:nvPr>
            <p:ph idx="1"/>
          </p:nvPr>
        </p:nvSpPr>
        <p:spPr>
          <a:xfrm>
            <a:off x="684212" y="1052736"/>
            <a:ext cx="7739788" cy="5073427"/>
          </a:xfrm>
        </p:spPr>
        <p:txBody>
          <a:bodyPr/>
          <a:lstStyle/>
          <a:p>
            <a:r>
              <a:rPr lang="sv-SE" sz="1800" b="1" dirty="0" smtClean="0"/>
              <a:t>Lärande och tillämpa kunskap</a:t>
            </a:r>
          </a:p>
          <a:p>
            <a:r>
              <a:rPr lang="sv-SE" sz="1800" b="1" dirty="0" smtClean="0"/>
              <a:t>Allmänna uppgifter och krav</a:t>
            </a:r>
          </a:p>
          <a:p>
            <a:r>
              <a:rPr lang="sv-SE" sz="1800" b="1" dirty="0" smtClean="0"/>
              <a:t>Kommunikation</a:t>
            </a:r>
          </a:p>
          <a:p>
            <a:r>
              <a:rPr lang="sv-SE" sz="1800" b="1" dirty="0" smtClean="0"/>
              <a:t>Förflyttning</a:t>
            </a:r>
          </a:p>
          <a:p>
            <a:r>
              <a:rPr lang="sv-SE" sz="1800" b="1" dirty="0" smtClean="0"/>
              <a:t>Personlig vård</a:t>
            </a:r>
          </a:p>
          <a:p>
            <a:r>
              <a:rPr lang="sv-SE" sz="1800" b="1" dirty="0" smtClean="0"/>
              <a:t>Hemliv</a:t>
            </a:r>
          </a:p>
          <a:p>
            <a:r>
              <a:rPr lang="sv-SE" sz="1800" b="1" dirty="0" smtClean="0"/>
              <a:t>Mellanmänskliga interaktioner och relationer</a:t>
            </a:r>
          </a:p>
          <a:p>
            <a:r>
              <a:rPr lang="sv-SE" sz="1800" b="1" dirty="0" smtClean="0"/>
              <a:t>Viktiga livsområden</a:t>
            </a:r>
          </a:p>
          <a:p>
            <a:r>
              <a:rPr lang="sv-SE" sz="1800" b="1" dirty="0" smtClean="0"/>
              <a:t>Samhällsgemenskap, socialt och medborgerligt liv</a:t>
            </a:r>
          </a:p>
          <a:p>
            <a:r>
              <a:rPr lang="sv-SE" sz="1800" b="1" dirty="0" smtClean="0"/>
              <a:t>Känsla av trygghet</a:t>
            </a:r>
          </a:p>
          <a:p>
            <a:r>
              <a:rPr lang="sv-SE" sz="1800" b="1" dirty="0" smtClean="0"/>
              <a:t>Personligt stöd från personer som vårdar eller stödjer en närstående.</a:t>
            </a:r>
          </a:p>
          <a:p>
            <a:endParaRPr lang="sv-SE" sz="1600" dirty="0"/>
          </a:p>
        </p:txBody>
      </p:sp>
    </p:spTree>
    <p:extLst>
      <p:ext uri="{BB962C8B-B14F-4D97-AF65-F5344CB8AC3E}">
        <p14:creationId xmlns:p14="http://schemas.microsoft.com/office/powerpoint/2010/main" val="2512093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738352" y="1376957"/>
            <a:ext cx="5422862" cy="1069941"/>
          </a:xfrm>
          <a:prstGeom prst="rect">
            <a:avLst/>
          </a:prstGeom>
        </p:spPr>
      </p:pic>
      <p:pic>
        <p:nvPicPr>
          <p:cNvPr id="3" name="Bildobjekt 2"/>
          <p:cNvPicPr>
            <a:picLocks noChangeAspect="1"/>
          </p:cNvPicPr>
          <p:nvPr/>
        </p:nvPicPr>
        <p:blipFill>
          <a:blip r:embed="rId4"/>
          <a:stretch>
            <a:fillRect/>
          </a:stretch>
        </p:blipFill>
        <p:spPr>
          <a:xfrm>
            <a:off x="889133" y="2153292"/>
            <a:ext cx="4907003" cy="3219924"/>
          </a:xfrm>
          <a:prstGeom prst="rect">
            <a:avLst/>
          </a:prstGeom>
        </p:spPr>
      </p:pic>
    </p:spTree>
    <p:extLst>
      <p:ext uri="{BB962C8B-B14F-4D97-AF65-F5344CB8AC3E}">
        <p14:creationId xmlns:p14="http://schemas.microsoft.com/office/powerpoint/2010/main" val="1879771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Utbildningens upplägg och målsättning</a:t>
            </a:r>
            <a:endParaRPr lang="sv-SE" dirty="0"/>
          </a:p>
        </p:txBody>
      </p:sp>
      <p:sp>
        <p:nvSpPr>
          <p:cNvPr id="3" name="Platshållare för innehåll 2"/>
          <p:cNvSpPr>
            <a:spLocks noGrp="1"/>
          </p:cNvSpPr>
          <p:nvPr>
            <p:ph idx="1"/>
          </p:nvPr>
        </p:nvSpPr>
        <p:spPr/>
        <p:txBody>
          <a:bodyPr/>
          <a:lstStyle/>
          <a:p>
            <a:r>
              <a:rPr lang="sv-SE" dirty="0" smtClean="0"/>
              <a:t>Ge arbetsledningen i verksamheten förståelse och grundläggande kunskap i IBIC.</a:t>
            </a:r>
          </a:p>
          <a:p>
            <a:r>
              <a:rPr lang="sv-SE" dirty="0"/>
              <a:t>Skapa förutsättningar för samtliga utförare att dokumentera enligt IBIC (individens behov i centrum</a:t>
            </a:r>
            <a:r>
              <a:rPr lang="sv-SE" dirty="0" smtClean="0"/>
              <a:t>).</a:t>
            </a:r>
          </a:p>
          <a:p>
            <a:r>
              <a:rPr lang="sv-SE" dirty="0" smtClean="0"/>
              <a:t>Ge redskap för implementering av IBIC i verksamheten.</a:t>
            </a:r>
          </a:p>
          <a:p>
            <a:r>
              <a:rPr lang="sv-SE" dirty="0" smtClean="0"/>
              <a:t>Första tillfället kommer att ge kunskap om metoden IBIC. Andra tillfället kommer att ha fokus på diskussion och att erbjuda redskap för implementering </a:t>
            </a:r>
            <a:endParaRPr lang="sv-SE" dirty="0"/>
          </a:p>
          <a:p>
            <a:endParaRPr lang="sv-SE" dirty="0"/>
          </a:p>
        </p:txBody>
      </p:sp>
    </p:spTree>
    <p:extLst>
      <p:ext uri="{BB962C8B-B14F-4D97-AF65-F5344CB8AC3E}">
        <p14:creationId xmlns:p14="http://schemas.microsoft.com/office/powerpoint/2010/main" val="1558573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663328" y="1241875"/>
            <a:ext cx="5427434" cy="1069941"/>
          </a:xfrm>
          <a:prstGeom prst="rect">
            <a:avLst/>
          </a:prstGeom>
        </p:spPr>
      </p:pic>
      <p:pic>
        <p:nvPicPr>
          <p:cNvPr id="3" name="Bildobjekt 2"/>
          <p:cNvPicPr>
            <a:picLocks noChangeAspect="1"/>
          </p:cNvPicPr>
          <p:nvPr/>
        </p:nvPicPr>
        <p:blipFill>
          <a:blip r:embed="rId4"/>
          <a:stretch>
            <a:fillRect/>
          </a:stretch>
        </p:blipFill>
        <p:spPr>
          <a:xfrm>
            <a:off x="663328" y="2125229"/>
            <a:ext cx="3031499" cy="2940051"/>
          </a:xfrm>
          <a:prstGeom prst="rect">
            <a:avLst/>
          </a:prstGeom>
        </p:spPr>
      </p:pic>
      <p:pic>
        <p:nvPicPr>
          <p:cNvPr id="4" name="Bildobjekt 3"/>
          <p:cNvPicPr>
            <a:picLocks noChangeAspect="1"/>
          </p:cNvPicPr>
          <p:nvPr/>
        </p:nvPicPr>
        <p:blipFill>
          <a:blip r:embed="rId5"/>
          <a:stretch>
            <a:fillRect/>
          </a:stretch>
        </p:blipFill>
        <p:spPr>
          <a:xfrm>
            <a:off x="4933669" y="1568869"/>
            <a:ext cx="3287553" cy="3657917"/>
          </a:xfrm>
          <a:prstGeom prst="rect">
            <a:avLst/>
          </a:prstGeom>
        </p:spPr>
      </p:pic>
    </p:spTree>
    <p:extLst>
      <p:ext uri="{BB962C8B-B14F-4D97-AF65-F5344CB8AC3E}">
        <p14:creationId xmlns:p14="http://schemas.microsoft.com/office/powerpoint/2010/main" val="1778480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863043" y="1151683"/>
            <a:ext cx="5422862" cy="722438"/>
          </a:xfrm>
          <a:prstGeom prst="rect">
            <a:avLst/>
          </a:prstGeom>
        </p:spPr>
      </p:pic>
      <p:pic>
        <p:nvPicPr>
          <p:cNvPr id="4" name="Bildobjekt 3"/>
          <p:cNvPicPr>
            <a:picLocks noChangeAspect="1"/>
          </p:cNvPicPr>
          <p:nvPr/>
        </p:nvPicPr>
        <p:blipFill>
          <a:blip r:embed="rId4"/>
          <a:stretch>
            <a:fillRect/>
          </a:stretch>
        </p:blipFill>
        <p:spPr>
          <a:xfrm>
            <a:off x="1558791" y="1954382"/>
            <a:ext cx="6026418" cy="3406436"/>
          </a:xfrm>
          <a:prstGeom prst="rect">
            <a:avLst/>
          </a:prstGeom>
        </p:spPr>
      </p:pic>
      <p:pic>
        <p:nvPicPr>
          <p:cNvPr id="5" name="Bildobjekt 4"/>
          <p:cNvPicPr>
            <a:picLocks noChangeAspect="1"/>
          </p:cNvPicPr>
          <p:nvPr/>
        </p:nvPicPr>
        <p:blipFill>
          <a:blip r:embed="rId5"/>
          <a:stretch>
            <a:fillRect/>
          </a:stretch>
        </p:blipFill>
        <p:spPr>
          <a:xfrm>
            <a:off x="1508495" y="2486714"/>
            <a:ext cx="6127011" cy="887045"/>
          </a:xfrm>
          <a:prstGeom prst="rect">
            <a:avLst/>
          </a:prstGeom>
        </p:spPr>
      </p:pic>
      <p:pic>
        <p:nvPicPr>
          <p:cNvPr id="6" name="Bildobjekt 5"/>
          <p:cNvPicPr>
            <a:picLocks noChangeAspect="1"/>
          </p:cNvPicPr>
          <p:nvPr/>
        </p:nvPicPr>
        <p:blipFill>
          <a:blip r:embed="rId6"/>
          <a:stretch>
            <a:fillRect/>
          </a:stretch>
        </p:blipFill>
        <p:spPr>
          <a:xfrm>
            <a:off x="1561077" y="3454021"/>
            <a:ext cx="6021846" cy="1760372"/>
          </a:xfrm>
          <a:prstGeom prst="rect">
            <a:avLst/>
          </a:prstGeom>
        </p:spPr>
      </p:pic>
    </p:spTree>
    <p:extLst>
      <p:ext uri="{BB962C8B-B14F-4D97-AF65-F5344CB8AC3E}">
        <p14:creationId xmlns:p14="http://schemas.microsoft.com/office/powerpoint/2010/main" val="1915969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Erfarenheter från pilotprojekt </a:t>
            </a:r>
            <a:r>
              <a:rPr lang="sv-SE" dirty="0" err="1" smtClean="0"/>
              <a:t>Sandrino</a:t>
            </a:r>
            <a:r>
              <a:rPr lang="sv-SE" dirty="0"/>
              <a:t> </a:t>
            </a:r>
            <a:r>
              <a:rPr lang="sv-SE" dirty="0" smtClean="0"/>
              <a:t>vad gäller införandet</a:t>
            </a:r>
            <a:endParaRPr lang="sv-SE" dirty="0"/>
          </a:p>
        </p:txBody>
      </p:sp>
      <p:sp>
        <p:nvSpPr>
          <p:cNvPr id="3" name="Platshållare för innehåll 2"/>
          <p:cNvSpPr>
            <a:spLocks noGrp="1"/>
          </p:cNvSpPr>
          <p:nvPr>
            <p:ph idx="1"/>
          </p:nvPr>
        </p:nvSpPr>
        <p:spPr/>
        <p:txBody>
          <a:bodyPr/>
          <a:lstStyle/>
          <a:p>
            <a:r>
              <a:rPr lang="sv-SE" dirty="0" smtClean="0"/>
              <a:t>Framgångsfaktor att den första informationen ges till alla medarbetare samtidigt.</a:t>
            </a:r>
          </a:p>
          <a:p>
            <a:r>
              <a:rPr lang="sv-SE" dirty="0" smtClean="0"/>
              <a:t>Verksamhetschefen är tydlig med vad som ska uppnås och sätter ramarna för det.</a:t>
            </a:r>
          </a:p>
          <a:p>
            <a:r>
              <a:rPr lang="sv-SE" dirty="0" smtClean="0"/>
              <a:t>Skapa förutsättningar för och betona att genomförandeplanen blir en naturlig och nödvändig del av vardagsarbetet.</a:t>
            </a:r>
          </a:p>
          <a:p>
            <a:r>
              <a:rPr lang="sv-SE" dirty="0" smtClean="0"/>
              <a:t>Gjorde från början en ”ordlista” där det framgår vilka ord samtliga ska använda på enheten exempel säger inte ”vi har en matning” utan ”Svea behöver assisteras vid maten”(se ordlista).  </a:t>
            </a:r>
            <a:endParaRPr lang="sv-SE" dirty="0"/>
          </a:p>
        </p:txBody>
      </p:sp>
    </p:spTree>
    <p:extLst>
      <p:ext uri="{BB962C8B-B14F-4D97-AF65-F5344CB8AC3E}">
        <p14:creationId xmlns:p14="http://schemas.microsoft.com/office/powerpoint/2010/main" val="256871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Erfarenheter från pilotprojektet </a:t>
            </a:r>
            <a:r>
              <a:rPr lang="sv-SE" dirty="0" err="1" smtClean="0"/>
              <a:t>Sandrino</a:t>
            </a:r>
            <a:r>
              <a:rPr lang="sv-SE" dirty="0" smtClean="0"/>
              <a:t> vad gäller att vidmakthålla arbetssättet</a:t>
            </a:r>
            <a:endParaRPr lang="sv-SE" dirty="0"/>
          </a:p>
        </p:txBody>
      </p:sp>
      <p:sp>
        <p:nvSpPr>
          <p:cNvPr id="3" name="Platshållare för innehåll 2"/>
          <p:cNvSpPr>
            <a:spLocks noGrp="1"/>
          </p:cNvSpPr>
          <p:nvPr>
            <p:ph idx="1"/>
          </p:nvPr>
        </p:nvSpPr>
        <p:spPr/>
        <p:txBody>
          <a:bodyPr/>
          <a:lstStyle/>
          <a:p>
            <a:pPr marL="0" indent="0">
              <a:buNone/>
            </a:pPr>
            <a:r>
              <a:rPr lang="sv-SE" dirty="0" smtClean="0"/>
              <a:t>Arbetsledningen</a:t>
            </a:r>
          </a:p>
          <a:p>
            <a:r>
              <a:rPr lang="sv-SE" dirty="0" smtClean="0"/>
              <a:t>är i verksamheten för att uppmärksamma vardagssituationer och kunna vägleda i stunden</a:t>
            </a:r>
          </a:p>
          <a:p>
            <a:r>
              <a:rPr lang="sv-SE" dirty="0"/>
              <a:t>e</a:t>
            </a:r>
            <a:r>
              <a:rPr lang="sv-SE" dirty="0" smtClean="0"/>
              <a:t>ftersträvar stor delaktighet från medarbetarna och tar tillvara deras </a:t>
            </a:r>
            <a:r>
              <a:rPr lang="sv-SE" dirty="0" err="1" smtClean="0"/>
              <a:t>ideer</a:t>
            </a:r>
            <a:r>
              <a:rPr lang="sv-SE" dirty="0" smtClean="0"/>
              <a:t>.</a:t>
            </a:r>
          </a:p>
          <a:p>
            <a:r>
              <a:rPr lang="sv-SE" dirty="0" smtClean="0"/>
              <a:t>skapar ett klimat där personalen har mod att pröva olika lösningar, med inställningen att vi lär oss av våra misstag</a:t>
            </a:r>
          </a:p>
          <a:p>
            <a:r>
              <a:rPr lang="sv-SE" dirty="0" smtClean="0"/>
              <a:t>har IBIC och det salutogena synsättet som en återkommande punkt på </a:t>
            </a:r>
            <a:r>
              <a:rPr lang="sv-SE" dirty="0" err="1" smtClean="0"/>
              <a:t>teamträffarna</a:t>
            </a:r>
            <a:r>
              <a:rPr lang="sv-SE" dirty="0" smtClean="0"/>
              <a:t>. Lyfta goda exempel från arbetsgrupperna. </a:t>
            </a:r>
            <a:endParaRPr lang="sv-SE" dirty="0"/>
          </a:p>
        </p:txBody>
      </p:sp>
    </p:spTree>
    <p:extLst>
      <p:ext uri="{BB962C8B-B14F-4D97-AF65-F5344CB8AC3E}">
        <p14:creationId xmlns:p14="http://schemas.microsoft.com/office/powerpoint/2010/main" val="478387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Forts erfarenheter </a:t>
            </a:r>
            <a:r>
              <a:rPr lang="sv-SE" dirty="0"/>
              <a:t>från pilotprojektet </a:t>
            </a:r>
            <a:r>
              <a:rPr lang="sv-SE" dirty="0" err="1"/>
              <a:t>Sandrino</a:t>
            </a:r>
            <a:r>
              <a:rPr lang="sv-SE" dirty="0"/>
              <a:t> vad </a:t>
            </a:r>
            <a:r>
              <a:rPr lang="sv-SE" dirty="0" smtClean="0"/>
              <a:t>gäller fortsatta utvecklingsområden</a:t>
            </a:r>
            <a:endParaRPr lang="sv-SE" dirty="0"/>
          </a:p>
        </p:txBody>
      </p:sp>
      <p:sp>
        <p:nvSpPr>
          <p:cNvPr id="3" name="Platshållare för innehåll 2"/>
          <p:cNvSpPr>
            <a:spLocks noGrp="1"/>
          </p:cNvSpPr>
          <p:nvPr>
            <p:ph idx="1"/>
          </p:nvPr>
        </p:nvSpPr>
        <p:spPr/>
        <p:txBody>
          <a:bodyPr/>
          <a:lstStyle/>
          <a:p>
            <a:endParaRPr lang="sv-SE" dirty="0" smtClean="0"/>
          </a:p>
          <a:p>
            <a:r>
              <a:rPr lang="sv-SE" dirty="0" smtClean="0"/>
              <a:t>Arbeta med </a:t>
            </a:r>
            <a:r>
              <a:rPr lang="sv-SE" dirty="0" err="1" smtClean="0"/>
              <a:t>kontaktmannaskapet</a:t>
            </a:r>
            <a:r>
              <a:rPr lang="sv-SE" dirty="0" smtClean="0"/>
              <a:t> för att säkerställa kontinuerlig uppföljning av den enskildes behov.</a:t>
            </a:r>
          </a:p>
          <a:p>
            <a:r>
              <a:rPr lang="sv-SE" dirty="0" smtClean="0"/>
              <a:t>Bevakning av förändrade behov och hur dessa meddelas till socialkontoret.</a:t>
            </a:r>
          </a:p>
          <a:p>
            <a:r>
              <a:rPr lang="sv-SE" dirty="0" smtClean="0"/>
              <a:t>Säkerställa att genomförandeplanen beskriver ”</a:t>
            </a:r>
            <a:r>
              <a:rPr lang="sv-SE" dirty="0" err="1" smtClean="0"/>
              <a:t>hur:et</a:t>
            </a:r>
            <a:r>
              <a:rPr lang="sv-SE" dirty="0" smtClean="0"/>
              <a:t>”.Exempel är att det står Morgonhjälp: omvårdnad och bäddning. Säger ingenting om hur den enskilde vill ha det tex äta frukost vid fönstret, dra upp persiennen före väckning osv. </a:t>
            </a:r>
          </a:p>
          <a:p>
            <a:pPr marL="0" indent="0">
              <a:buNone/>
            </a:pPr>
            <a:r>
              <a:rPr lang="sv-SE" dirty="0" smtClean="0"/>
              <a:t>.</a:t>
            </a:r>
          </a:p>
          <a:p>
            <a:pPr marL="0" indent="0">
              <a:buNone/>
            </a:pPr>
            <a:endParaRPr lang="sv-SE" dirty="0"/>
          </a:p>
        </p:txBody>
      </p:sp>
    </p:spTree>
    <p:extLst>
      <p:ext uri="{BB962C8B-B14F-4D97-AF65-F5344CB8AC3E}">
        <p14:creationId xmlns:p14="http://schemas.microsoft.com/office/powerpoint/2010/main" val="1807574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Forts erfarenheter från pilotprojektet </a:t>
            </a:r>
            <a:r>
              <a:rPr lang="sv-SE" dirty="0" err="1"/>
              <a:t>Sandrino</a:t>
            </a:r>
            <a:r>
              <a:rPr lang="sv-SE" dirty="0"/>
              <a:t> vad gäller fortsatta utvecklingsområden</a:t>
            </a:r>
          </a:p>
        </p:txBody>
      </p:sp>
      <p:sp>
        <p:nvSpPr>
          <p:cNvPr id="3" name="Platshållare för innehåll 2"/>
          <p:cNvSpPr>
            <a:spLocks noGrp="1"/>
          </p:cNvSpPr>
          <p:nvPr>
            <p:ph idx="1"/>
          </p:nvPr>
        </p:nvSpPr>
        <p:spPr/>
        <p:txBody>
          <a:bodyPr/>
          <a:lstStyle/>
          <a:p>
            <a:endParaRPr lang="sv-SE" dirty="0" smtClean="0"/>
          </a:p>
          <a:p>
            <a:r>
              <a:rPr lang="sv-SE" dirty="0"/>
              <a:t>Genomförandeplanen ska beskriva det </a:t>
            </a:r>
            <a:r>
              <a:rPr lang="sv-SE" dirty="0" smtClean="0"/>
              <a:t>unika hos den enskilde.</a:t>
            </a:r>
          </a:p>
          <a:p>
            <a:r>
              <a:rPr lang="sv-SE" dirty="0" smtClean="0"/>
              <a:t>Diskussioner med personalen om vad som är rimliga/skäliga insatser. Utgå från den enskildes önskemål och vilja och samtidigt förhålla sig till </a:t>
            </a:r>
            <a:r>
              <a:rPr lang="sv-SE" smtClean="0"/>
              <a:t>skälig levnadsnivå.</a:t>
            </a:r>
            <a:endParaRPr lang="sv-SE" dirty="0"/>
          </a:p>
        </p:txBody>
      </p:sp>
    </p:spTree>
    <p:extLst>
      <p:ext uri="{BB962C8B-B14F-4D97-AF65-F5344CB8AC3E}">
        <p14:creationId xmlns:p14="http://schemas.microsoft.com/office/powerpoint/2010/main" val="2517342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404664"/>
            <a:ext cx="3779992" cy="2952328"/>
          </a:xfrm>
        </p:spPr>
        <p:txBody>
          <a:bodyPr/>
          <a:lstStyle/>
          <a:p>
            <a:pPr algn="ctr"/>
            <a:r>
              <a:rPr lang="sv-SE" dirty="0" smtClean="0"/>
              <a:t/>
            </a:r>
            <a:br>
              <a:rPr lang="sv-SE" dirty="0" smtClean="0"/>
            </a:br>
            <a:r>
              <a:rPr lang="sv-SE" dirty="0"/>
              <a:t>S</a:t>
            </a:r>
            <a:r>
              <a:rPr lang="sv-SE" dirty="0" smtClean="0"/>
              <a:t>ocial dokumentation enligt </a:t>
            </a:r>
            <a:r>
              <a:rPr lang="sv-SE" dirty="0" err="1" smtClean="0"/>
              <a:t>SoL</a:t>
            </a:r>
            <a:r>
              <a:rPr lang="sv-SE" dirty="0" smtClean="0"/>
              <a:t> och IBIC</a:t>
            </a:r>
            <a:br>
              <a:rPr lang="sv-SE" dirty="0" smtClean="0"/>
            </a:br>
            <a:r>
              <a:rPr lang="sv-SE" sz="2400" dirty="0" smtClean="0"/>
              <a:t>Utbildning för verksamhetsombud</a:t>
            </a:r>
            <a:r>
              <a:rPr lang="sv-SE" dirty="0" smtClean="0"/>
              <a:t/>
            </a:r>
            <a:br>
              <a:rPr lang="sv-SE" dirty="0" smtClean="0"/>
            </a:br>
            <a:r>
              <a:rPr lang="sv-SE" dirty="0"/>
              <a:t/>
            </a:r>
            <a:br>
              <a:rPr lang="sv-SE" dirty="0"/>
            </a:br>
            <a:r>
              <a:rPr lang="sv-SE" sz="1800" dirty="0" smtClean="0"/>
              <a:t>Helena Jonsson</a:t>
            </a:r>
            <a:br>
              <a:rPr lang="sv-SE" sz="1800" dirty="0" smtClean="0"/>
            </a:br>
            <a:r>
              <a:rPr lang="sv-SE" sz="1800" dirty="0" smtClean="0"/>
              <a:t>Enheten för IT och e-hälsa</a:t>
            </a:r>
            <a:r>
              <a:rPr lang="sv-SE" dirty="0" smtClean="0"/>
              <a:t/>
            </a:r>
            <a:br>
              <a:rPr lang="sv-SE" dirty="0" smtClean="0"/>
            </a:br>
            <a:r>
              <a:rPr lang="sv-SE" dirty="0" smtClean="0"/>
              <a:t/>
            </a:r>
            <a:br>
              <a:rPr lang="sv-SE" dirty="0" smtClean="0"/>
            </a:br>
            <a:r>
              <a:rPr lang="sv-SE" dirty="0" smtClean="0"/>
              <a:t/>
            </a:r>
            <a:br>
              <a:rPr lang="sv-SE" dirty="0" smtClean="0"/>
            </a:br>
            <a:r>
              <a:rPr lang="sv-SE" dirty="0" smtClean="0"/>
              <a:t/>
            </a:r>
            <a:br>
              <a:rPr lang="sv-SE" dirty="0" smtClean="0"/>
            </a:br>
            <a:endParaRPr lang="sv-SE" sz="1400" dirty="0"/>
          </a:p>
        </p:txBody>
      </p:sp>
    </p:spTree>
    <p:extLst>
      <p:ext uri="{BB962C8B-B14F-4D97-AF65-F5344CB8AC3E}">
        <p14:creationId xmlns:p14="http://schemas.microsoft.com/office/powerpoint/2010/main" val="3942870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332656"/>
            <a:ext cx="7704000" cy="1143000"/>
          </a:xfrm>
        </p:spPr>
        <p:txBody>
          <a:bodyPr/>
          <a:lstStyle/>
          <a:p>
            <a:r>
              <a:rPr lang="sv-SE" dirty="0" smtClean="0"/>
              <a:t>Vad ska vi prata om?</a:t>
            </a:r>
            <a:br>
              <a:rPr lang="sv-SE" dirty="0" smtClean="0"/>
            </a:br>
            <a:r>
              <a:rPr lang="sv-SE" dirty="0" smtClean="0"/>
              <a:t/>
            </a:r>
            <a:br>
              <a:rPr lang="sv-SE" dirty="0" smtClean="0"/>
            </a:br>
            <a:r>
              <a:rPr lang="sv-SE" dirty="0" smtClean="0"/>
              <a:t/>
            </a:r>
            <a:br>
              <a:rPr lang="sv-SE" dirty="0" smtClean="0"/>
            </a:br>
            <a:r>
              <a:rPr lang="sv-SE" sz="2800" dirty="0" smtClean="0"/>
              <a:t>- Vad är IBIC och varför ska vi använda det?</a:t>
            </a:r>
            <a:br>
              <a:rPr lang="sv-SE" sz="2800" dirty="0" smtClean="0"/>
            </a:br>
            <a:r>
              <a:rPr lang="sv-SE" sz="2800" dirty="0" smtClean="0"/>
              <a:t>- Värdegrund</a:t>
            </a:r>
            <a:br>
              <a:rPr lang="sv-SE" sz="2800" dirty="0" smtClean="0"/>
            </a:br>
            <a:r>
              <a:rPr lang="sv-SE" sz="2800" dirty="0" smtClean="0"/>
              <a:t>- Genomförandeplanen</a:t>
            </a:r>
            <a:br>
              <a:rPr lang="sv-SE" sz="2800" dirty="0" smtClean="0"/>
            </a:br>
            <a:r>
              <a:rPr lang="sv-SE" sz="2800" dirty="0" smtClean="0"/>
              <a:t>- Livsområden</a:t>
            </a:r>
            <a:br>
              <a:rPr lang="sv-SE" sz="2800" dirty="0" smtClean="0"/>
            </a:br>
            <a:r>
              <a:rPr lang="sv-SE" sz="2800" dirty="0" smtClean="0"/>
              <a:t>- Utformning av dokumentationen </a:t>
            </a:r>
            <a:br>
              <a:rPr lang="sv-SE" sz="2800" dirty="0" smtClean="0"/>
            </a:br>
            <a:r>
              <a:rPr lang="sv-SE" sz="2800" dirty="0" smtClean="0"/>
              <a:t>- Ansvarsområden</a:t>
            </a:r>
            <a:endParaRPr lang="sv-SE" sz="2800" dirty="0"/>
          </a:p>
        </p:txBody>
      </p:sp>
    </p:spTree>
    <p:extLst>
      <p:ext uri="{BB962C8B-B14F-4D97-AF65-F5344CB8AC3E}">
        <p14:creationId xmlns:p14="http://schemas.microsoft.com/office/powerpoint/2010/main" val="371725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IBIC</a:t>
            </a:r>
            <a:br>
              <a:rPr lang="sv-SE" dirty="0" smtClean="0"/>
            </a:br>
            <a:r>
              <a:rPr lang="sv-SE" dirty="0" smtClean="0"/>
              <a:t>Vad är det?</a:t>
            </a:r>
            <a:endParaRPr lang="sv-SE" dirty="0"/>
          </a:p>
        </p:txBody>
      </p:sp>
      <p:sp>
        <p:nvSpPr>
          <p:cNvPr id="6" name="Platshållare för innehåll 5"/>
          <p:cNvSpPr>
            <a:spLocks noGrp="1"/>
          </p:cNvSpPr>
          <p:nvPr>
            <p:ph idx="1"/>
          </p:nvPr>
        </p:nvSpPr>
        <p:spPr/>
        <p:txBody>
          <a:bodyPr/>
          <a:lstStyle/>
          <a:p>
            <a:pPr>
              <a:buFontTx/>
              <a:buChar char="-"/>
            </a:pPr>
            <a:r>
              <a:rPr lang="sv-SE" dirty="0" smtClean="0"/>
              <a:t>Individens behov i centrum</a:t>
            </a:r>
          </a:p>
          <a:p>
            <a:pPr>
              <a:buFontTx/>
              <a:buChar char="-"/>
            </a:pPr>
            <a:r>
              <a:rPr lang="sv-SE" dirty="0" smtClean="0"/>
              <a:t>Behovsinriktat</a:t>
            </a:r>
          </a:p>
          <a:p>
            <a:pPr>
              <a:buFontTx/>
              <a:buChar char="-"/>
            </a:pPr>
            <a:r>
              <a:rPr lang="sv-SE" dirty="0" smtClean="0"/>
              <a:t>Används för både myndighetsutövningen (handläggare) och verkställigheten (utförare)</a:t>
            </a:r>
          </a:p>
          <a:p>
            <a:pPr>
              <a:buFontTx/>
              <a:buChar char="-"/>
            </a:pPr>
            <a:r>
              <a:rPr lang="sv-SE" dirty="0" smtClean="0"/>
              <a:t>En strukturerad dokumentation som bygger på att alla använder sig av samma språk</a:t>
            </a:r>
          </a:p>
          <a:p>
            <a:pPr>
              <a:buFontTx/>
              <a:buChar char="-"/>
            </a:pPr>
            <a:r>
              <a:rPr lang="sv-SE" dirty="0" smtClean="0"/>
              <a:t>Helhetssyn på människan</a:t>
            </a:r>
          </a:p>
          <a:p>
            <a:pPr>
              <a:buFontTx/>
              <a:buChar char="-"/>
            </a:pPr>
            <a:endParaRPr lang="sv-SE" dirty="0" smtClean="0"/>
          </a:p>
          <a:p>
            <a:pPr>
              <a:buFontTx/>
              <a:buChar char="-"/>
            </a:pPr>
            <a:endParaRPr lang="sv-SE" dirty="0"/>
          </a:p>
        </p:txBody>
      </p:sp>
    </p:spTree>
    <p:extLst>
      <p:ext uri="{BB962C8B-B14F-4D97-AF65-F5344CB8AC3E}">
        <p14:creationId xmlns:p14="http://schemas.microsoft.com/office/powerpoint/2010/main" val="1508103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Varför ska vi använda det?</a:t>
            </a:r>
            <a:endParaRPr lang="sv-SE" dirty="0"/>
          </a:p>
        </p:txBody>
      </p:sp>
      <p:sp>
        <p:nvSpPr>
          <p:cNvPr id="3" name="Platshållare för innehåll 2"/>
          <p:cNvSpPr>
            <a:spLocks noGrp="1"/>
          </p:cNvSpPr>
          <p:nvPr>
            <p:ph idx="1"/>
          </p:nvPr>
        </p:nvSpPr>
        <p:spPr/>
        <p:txBody>
          <a:bodyPr/>
          <a:lstStyle/>
          <a:p>
            <a:pPr>
              <a:buFontTx/>
              <a:buChar char="-"/>
            </a:pPr>
            <a:r>
              <a:rPr lang="sv-SE" dirty="0"/>
              <a:t>T</a:t>
            </a:r>
            <a:r>
              <a:rPr lang="sv-SE" dirty="0" smtClean="0"/>
              <a:t>ransparens, tydligare handläggning och lättare för individen att förstå</a:t>
            </a:r>
          </a:p>
          <a:p>
            <a:pPr>
              <a:buFontTx/>
              <a:buChar char="-"/>
            </a:pPr>
            <a:r>
              <a:rPr lang="sv-SE" dirty="0" smtClean="0"/>
              <a:t>Ökad möjlighet till delaktighet</a:t>
            </a:r>
          </a:p>
          <a:p>
            <a:pPr>
              <a:buFontTx/>
              <a:buChar char="-"/>
            </a:pPr>
            <a:r>
              <a:rPr lang="sv-SE" dirty="0" smtClean="0"/>
              <a:t>Bättre möjlighet att beskriva individens behov</a:t>
            </a:r>
          </a:p>
          <a:p>
            <a:pPr>
              <a:buFontTx/>
              <a:buChar char="-"/>
            </a:pPr>
            <a:r>
              <a:rPr lang="sv-SE" dirty="0" smtClean="0"/>
              <a:t>Använda nationellt fackspråk i äldreomsorgen</a:t>
            </a:r>
          </a:p>
          <a:p>
            <a:pPr>
              <a:buFontTx/>
              <a:buChar char="-"/>
            </a:pPr>
            <a:r>
              <a:rPr lang="sv-SE" dirty="0" smtClean="0"/>
              <a:t>Enhetlig och entydig terminologi</a:t>
            </a:r>
          </a:p>
          <a:p>
            <a:pPr>
              <a:buFontTx/>
              <a:buChar char="-"/>
            </a:pPr>
            <a:r>
              <a:rPr lang="sv-SE" dirty="0" smtClean="0"/>
              <a:t>Underlätta uppföljning och statistik</a:t>
            </a:r>
          </a:p>
          <a:p>
            <a:pPr>
              <a:buFontTx/>
              <a:buChar char="-"/>
            </a:pPr>
            <a:r>
              <a:rPr lang="sv-SE" dirty="0" smtClean="0"/>
              <a:t>Underlätta verksamhetsuppföljning</a:t>
            </a:r>
          </a:p>
          <a:p>
            <a:pPr>
              <a:buFontTx/>
              <a:buChar char="-"/>
            </a:pPr>
            <a:r>
              <a:rPr lang="sv-SE" dirty="0" smtClean="0"/>
              <a:t>Evidensbaserad praktik </a:t>
            </a:r>
          </a:p>
          <a:p>
            <a:pPr>
              <a:buFontTx/>
              <a:buChar char="-"/>
            </a:pPr>
            <a:endParaRPr lang="sv-SE" dirty="0"/>
          </a:p>
        </p:txBody>
      </p:sp>
    </p:spTree>
    <p:extLst>
      <p:ext uri="{BB962C8B-B14F-4D97-AF65-F5344CB8AC3E}">
        <p14:creationId xmlns:p14="http://schemas.microsoft.com/office/powerpoint/2010/main" val="685226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Utbildningens upplägg</a:t>
            </a:r>
            <a:endParaRPr lang="sv-SE" dirty="0"/>
          </a:p>
        </p:txBody>
      </p:sp>
      <p:sp>
        <p:nvSpPr>
          <p:cNvPr id="3" name="Platshållare för innehåll 2"/>
          <p:cNvSpPr>
            <a:spLocks noGrp="1"/>
          </p:cNvSpPr>
          <p:nvPr>
            <p:ph idx="1"/>
          </p:nvPr>
        </p:nvSpPr>
        <p:spPr/>
        <p:txBody>
          <a:bodyPr/>
          <a:lstStyle/>
          <a:p>
            <a:r>
              <a:rPr lang="sv-SE" dirty="0" smtClean="0"/>
              <a:t>9.00-9.15	   	Målsättning med utbildningen</a:t>
            </a:r>
          </a:p>
          <a:p>
            <a:r>
              <a:rPr lang="sv-SE" dirty="0" smtClean="0"/>
              <a:t>9.15-9.45     	Intentionerna med införandet av IBIC 					och värdegrunden</a:t>
            </a:r>
          </a:p>
          <a:p>
            <a:r>
              <a:rPr lang="sv-SE" dirty="0" smtClean="0"/>
              <a:t>9.45-10.15 	Fika</a:t>
            </a:r>
          </a:p>
          <a:p>
            <a:r>
              <a:rPr lang="sv-SE" dirty="0" smtClean="0"/>
              <a:t>10.15-11.00	Modellen för IBIC och erfarenheter från 					pilotprojekten</a:t>
            </a:r>
          </a:p>
          <a:p>
            <a:r>
              <a:rPr lang="sv-SE" dirty="0" smtClean="0"/>
              <a:t>11.00-12.00	Dokumentation och arbetet med 							genomförandeplaner</a:t>
            </a:r>
          </a:p>
          <a:p>
            <a:r>
              <a:rPr lang="sv-SE" dirty="0" smtClean="0"/>
              <a:t>Utvärdering</a:t>
            </a:r>
          </a:p>
          <a:p>
            <a:pPr marL="0" indent="0">
              <a:buNone/>
            </a:pPr>
            <a:endParaRPr lang="sv-SE" dirty="0" smtClean="0"/>
          </a:p>
        </p:txBody>
      </p:sp>
    </p:spTree>
    <p:extLst>
      <p:ext uri="{BB962C8B-B14F-4D97-AF65-F5344CB8AC3E}">
        <p14:creationId xmlns:p14="http://schemas.microsoft.com/office/powerpoint/2010/main" val="3011293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Före och efter IBIC</a:t>
            </a:r>
            <a:endParaRPr lang="sv-SE" dirty="0"/>
          </a:p>
        </p:txBody>
      </p:sp>
      <p:sp>
        <p:nvSpPr>
          <p:cNvPr id="3" name="Platshållare för innehåll 2"/>
          <p:cNvSpPr>
            <a:spLocks noGrp="1"/>
          </p:cNvSpPr>
          <p:nvPr>
            <p:ph idx="1"/>
          </p:nvPr>
        </p:nvSpPr>
        <p:spPr/>
        <p:txBody>
          <a:bodyPr/>
          <a:lstStyle/>
          <a:p>
            <a:r>
              <a:rPr lang="sv-SE" dirty="0" smtClean="0"/>
              <a:t>Lars upplever att han har svårt att ta sig till affären.</a:t>
            </a:r>
          </a:p>
          <a:p>
            <a:endParaRPr lang="sv-SE" dirty="0"/>
          </a:p>
          <a:p>
            <a:r>
              <a:rPr lang="sv-SE" dirty="0" smtClean="0"/>
              <a:t>Före IBIC = 1 h inköp</a:t>
            </a:r>
          </a:p>
          <a:p>
            <a:endParaRPr lang="sv-SE" dirty="0"/>
          </a:p>
          <a:p>
            <a:r>
              <a:rPr lang="sv-SE" dirty="0" smtClean="0"/>
              <a:t>Efter IBIC = Ledsagning till och från affären, uppackning av varor</a:t>
            </a:r>
          </a:p>
          <a:p>
            <a:endParaRPr lang="sv-SE" dirty="0"/>
          </a:p>
          <a:p>
            <a:r>
              <a:rPr lang="sv-SE" dirty="0" smtClean="0"/>
              <a:t>Fördelar för Lars: Fysisk rörelse, frisk luft, ökad matlust, social upplevelse, känna sig sedd och bekräftad, bättre nattsömn…</a:t>
            </a:r>
            <a:endParaRPr lang="sv-SE" dirty="0"/>
          </a:p>
        </p:txBody>
      </p:sp>
    </p:spTree>
    <p:extLst>
      <p:ext uri="{BB962C8B-B14F-4D97-AF65-F5344CB8AC3E}">
        <p14:creationId xmlns:p14="http://schemas.microsoft.com/office/powerpoint/2010/main" val="112695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Ett redskap för värdegrunden</a:t>
            </a:r>
            <a:endParaRPr lang="sv-SE" dirty="0"/>
          </a:p>
        </p:txBody>
      </p:sp>
      <p:sp>
        <p:nvSpPr>
          <p:cNvPr id="3" name="Platshållare för innehåll 2"/>
          <p:cNvSpPr>
            <a:spLocks noGrp="1"/>
          </p:cNvSpPr>
          <p:nvPr>
            <p:ph idx="1"/>
          </p:nvPr>
        </p:nvSpPr>
        <p:spPr/>
        <p:txBody>
          <a:bodyPr/>
          <a:lstStyle/>
          <a:p>
            <a:r>
              <a:rPr lang="sv-SE" dirty="0" smtClean="0"/>
              <a:t>1:e januari 2011 gjordes en ändring i SoL gällande äldre människor:</a:t>
            </a:r>
          </a:p>
          <a:p>
            <a:r>
              <a:rPr lang="sv-SE" i="1" dirty="0" smtClean="0"/>
              <a:t>Socialtjänstens omsorg om äldre ska inriktas på att äldre personer får leva ett </a:t>
            </a:r>
            <a:r>
              <a:rPr lang="sv-SE" u="sng" dirty="0" smtClean="0"/>
              <a:t>värdigt liv </a:t>
            </a:r>
            <a:r>
              <a:rPr lang="sv-SE" i="1" dirty="0" smtClean="0"/>
              <a:t>och känna </a:t>
            </a:r>
            <a:r>
              <a:rPr lang="sv-SE" u="sng" dirty="0" smtClean="0"/>
              <a:t>välbefinnande</a:t>
            </a:r>
            <a:r>
              <a:rPr lang="sv-SE" i="1" dirty="0" smtClean="0"/>
              <a:t>. Socialnämnden ska verka för att äldre människor ska få möjlighet att leva och bo självständigt under trygga förhållanden och ha en aktiv och meningsfull vardag i gemenskap med andra.</a:t>
            </a:r>
          </a:p>
          <a:p>
            <a:pPr>
              <a:buNone/>
            </a:pPr>
            <a:r>
              <a:rPr lang="sv-SE" dirty="0" smtClean="0"/>
              <a:t>SoL 5 kap 4§</a:t>
            </a:r>
          </a:p>
          <a:p>
            <a:pPr>
              <a:buNone/>
            </a:pPr>
            <a:r>
              <a:rPr lang="sv-SE" dirty="0" smtClean="0"/>
              <a:t>IBIC är ett sätt att konkretisera detta</a:t>
            </a:r>
          </a:p>
          <a:p>
            <a:pPr>
              <a:buNone/>
            </a:pPr>
            <a:endParaRPr lang="sv-SE" dirty="0">
              <a:solidFill>
                <a:srgbClr val="FF0000"/>
              </a:solidFill>
            </a:endParaRPr>
          </a:p>
        </p:txBody>
      </p:sp>
    </p:spTree>
    <p:extLst>
      <p:ext uri="{BB962C8B-B14F-4D97-AF65-F5344CB8AC3E}">
        <p14:creationId xmlns:p14="http://schemas.microsoft.com/office/powerpoint/2010/main" val="34630607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Ett värdigt liv</a:t>
            </a:r>
            <a:endParaRPr lang="sv-SE" dirty="0"/>
          </a:p>
        </p:txBody>
      </p:sp>
      <p:sp>
        <p:nvSpPr>
          <p:cNvPr id="3" name="Platshållare för innehåll 2"/>
          <p:cNvSpPr>
            <a:spLocks noGrp="1"/>
          </p:cNvSpPr>
          <p:nvPr>
            <p:ph idx="1"/>
          </p:nvPr>
        </p:nvSpPr>
        <p:spPr/>
        <p:txBody>
          <a:bodyPr/>
          <a:lstStyle/>
          <a:p>
            <a:pPr algn="ctr"/>
            <a:endParaRPr lang="sv-SE" dirty="0" smtClean="0"/>
          </a:p>
          <a:p>
            <a:pPr algn="ctr"/>
            <a:r>
              <a:rPr lang="sv-SE" dirty="0" smtClean="0"/>
              <a:t>privatliv och kroppslig integritet</a:t>
            </a:r>
          </a:p>
          <a:p>
            <a:pPr algn="ctr"/>
            <a:r>
              <a:rPr lang="sv-SE" dirty="0" smtClean="0"/>
              <a:t>självbestämmande</a:t>
            </a:r>
          </a:p>
          <a:p>
            <a:pPr algn="ctr"/>
            <a:r>
              <a:rPr lang="sv-SE" dirty="0" smtClean="0"/>
              <a:t>individanpassning och delaktighet</a:t>
            </a:r>
          </a:p>
          <a:p>
            <a:pPr algn="ctr"/>
            <a:r>
              <a:rPr lang="sv-SE" dirty="0" smtClean="0"/>
              <a:t>god kvalitet</a:t>
            </a:r>
          </a:p>
          <a:p>
            <a:pPr algn="ctr"/>
            <a:r>
              <a:rPr lang="sv-SE" dirty="0" smtClean="0"/>
              <a:t>gott bemötande</a:t>
            </a:r>
            <a:endParaRPr lang="sv-SE" dirty="0"/>
          </a:p>
        </p:txBody>
      </p:sp>
    </p:spTree>
    <p:extLst>
      <p:ext uri="{BB962C8B-B14F-4D97-AF65-F5344CB8AC3E}">
        <p14:creationId xmlns:p14="http://schemas.microsoft.com/office/powerpoint/2010/main" val="1394106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Välbefinnande</a:t>
            </a:r>
            <a:endParaRPr lang="sv-SE" dirty="0"/>
          </a:p>
        </p:txBody>
      </p:sp>
      <p:sp>
        <p:nvSpPr>
          <p:cNvPr id="3" name="Platshållare för innehåll 2"/>
          <p:cNvSpPr>
            <a:spLocks noGrp="1"/>
          </p:cNvSpPr>
          <p:nvPr>
            <p:ph idx="1"/>
          </p:nvPr>
        </p:nvSpPr>
        <p:spPr/>
        <p:txBody>
          <a:bodyPr/>
          <a:lstStyle/>
          <a:p>
            <a:endParaRPr lang="sv-SE" dirty="0" smtClean="0"/>
          </a:p>
          <a:p>
            <a:endParaRPr lang="sv-SE" dirty="0" smtClean="0"/>
          </a:p>
          <a:p>
            <a:pPr algn="ctr"/>
            <a:r>
              <a:rPr lang="sv-SE" dirty="0" smtClean="0"/>
              <a:t>Trygghet</a:t>
            </a:r>
          </a:p>
          <a:p>
            <a:pPr algn="ctr"/>
            <a:endParaRPr lang="sv-SE" dirty="0" smtClean="0"/>
          </a:p>
          <a:p>
            <a:pPr algn="ctr"/>
            <a:r>
              <a:rPr lang="sv-SE" dirty="0" smtClean="0"/>
              <a:t>Meningsfullhet</a:t>
            </a:r>
          </a:p>
          <a:p>
            <a:endParaRPr lang="sv-SE" dirty="0"/>
          </a:p>
        </p:txBody>
      </p:sp>
    </p:spTree>
    <p:extLst>
      <p:ext uri="{BB962C8B-B14F-4D97-AF65-F5344CB8AC3E}">
        <p14:creationId xmlns:p14="http://schemas.microsoft.com/office/powerpoint/2010/main" val="330698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Genomförandeplan</a:t>
            </a:r>
            <a:endParaRPr lang="sv-SE" dirty="0"/>
          </a:p>
        </p:txBody>
      </p:sp>
      <p:sp>
        <p:nvSpPr>
          <p:cNvPr id="3" name="Platshållare för innehåll 2"/>
          <p:cNvSpPr>
            <a:spLocks noGrp="1"/>
          </p:cNvSpPr>
          <p:nvPr>
            <p:ph idx="1"/>
          </p:nvPr>
        </p:nvSpPr>
        <p:spPr/>
        <p:txBody>
          <a:bodyPr/>
          <a:lstStyle/>
          <a:p>
            <a:r>
              <a:rPr lang="sv-SE" dirty="0" smtClean="0"/>
              <a:t>Är en överenskommelse mellan den enskilde och omvårdnadspersonalen om hur hjälpen ska utformas utifrån beskrivna behov, den beviljade hjälpinsatsen och målformuleringar.</a:t>
            </a:r>
          </a:p>
          <a:p>
            <a:endParaRPr lang="sv-SE" dirty="0" smtClean="0"/>
          </a:p>
          <a:p>
            <a:r>
              <a:rPr lang="sv-SE" dirty="0" smtClean="0"/>
              <a:t>Syftet är att skapa en tydlig struktur för det praktiska genomförandet och en uppföljning av en beslutad insats samt </a:t>
            </a:r>
            <a:r>
              <a:rPr lang="sv-SE" dirty="0"/>
              <a:t>att säkerställa den enskildes delaktighet och självbestämmande.</a:t>
            </a:r>
          </a:p>
          <a:p>
            <a:endParaRPr lang="sv-SE" dirty="0"/>
          </a:p>
        </p:txBody>
      </p:sp>
    </p:spTree>
    <p:extLst>
      <p:ext uri="{BB962C8B-B14F-4D97-AF65-F5344CB8AC3E}">
        <p14:creationId xmlns:p14="http://schemas.microsoft.com/office/powerpoint/2010/main" val="13803134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Beskrivning av hjälpinsatserna</a:t>
            </a:r>
            <a:endParaRPr lang="sv-SE" dirty="0"/>
          </a:p>
        </p:txBody>
      </p:sp>
      <p:sp>
        <p:nvSpPr>
          <p:cNvPr id="3" name="Platshållare för innehåll 2"/>
          <p:cNvSpPr>
            <a:spLocks noGrp="1"/>
          </p:cNvSpPr>
          <p:nvPr>
            <p:ph idx="1"/>
          </p:nvPr>
        </p:nvSpPr>
        <p:spPr/>
        <p:txBody>
          <a:bodyPr/>
          <a:lstStyle/>
          <a:p>
            <a:pPr algn="ctr"/>
            <a:r>
              <a:rPr lang="sv-SE" dirty="0" smtClean="0"/>
              <a:t>Vad!</a:t>
            </a:r>
          </a:p>
          <a:p>
            <a:pPr algn="ctr"/>
            <a:endParaRPr lang="sv-SE" dirty="0" smtClean="0"/>
          </a:p>
          <a:p>
            <a:pPr algn="ctr"/>
            <a:r>
              <a:rPr lang="sv-SE" dirty="0" smtClean="0"/>
              <a:t>Hur!</a:t>
            </a:r>
          </a:p>
          <a:p>
            <a:pPr algn="ctr"/>
            <a:endParaRPr lang="sv-SE" dirty="0" smtClean="0"/>
          </a:p>
          <a:p>
            <a:pPr algn="ctr"/>
            <a:r>
              <a:rPr lang="sv-SE" dirty="0" smtClean="0"/>
              <a:t>När!</a:t>
            </a:r>
          </a:p>
          <a:p>
            <a:pPr algn="ctr"/>
            <a:endParaRPr lang="sv-SE" dirty="0" smtClean="0"/>
          </a:p>
          <a:p>
            <a:pPr algn="ctr"/>
            <a:r>
              <a:rPr lang="sv-SE" dirty="0" smtClean="0"/>
              <a:t>Tydlig – Informativ - Utförlig</a:t>
            </a:r>
            <a:endParaRPr lang="sv-SE" dirty="0"/>
          </a:p>
        </p:txBody>
      </p:sp>
    </p:spTree>
    <p:extLst>
      <p:ext uri="{BB962C8B-B14F-4D97-AF65-F5344CB8AC3E}">
        <p14:creationId xmlns:p14="http://schemas.microsoft.com/office/powerpoint/2010/main" val="2318248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Mål-, metod- och uppföljningsdel</a:t>
            </a:r>
            <a:endParaRPr lang="sv-SE" dirty="0"/>
          </a:p>
        </p:txBody>
      </p:sp>
      <p:sp>
        <p:nvSpPr>
          <p:cNvPr id="3" name="Platshållare för innehåll 2"/>
          <p:cNvSpPr>
            <a:spLocks noGrp="1"/>
          </p:cNvSpPr>
          <p:nvPr>
            <p:ph idx="1"/>
          </p:nvPr>
        </p:nvSpPr>
        <p:spPr/>
        <p:txBody>
          <a:bodyPr/>
          <a:lstStyle/>
          <a:p>
            <a:pPr algn="ctr"/>
            <a:r>
              <a:rPr lang="sv-SE" dirty="0" smtClean="0"/>
              <a:t>Mål </a:t>
            </a:r>
          </a:p>
          <a:p>
            <a:pPr algn="ctr">
              <a:buNone/>
            </a:pPr>
            <a:r>
              <a:rPr lang="sv-SE" dirty="0" smtClean="0"/>
              <a:t>= vad man vill uppnå med de insatser som man kommit överens om</a:t>
            </a:r>
          </a:p>
          <a:p>
            <a:pPr algn="ctr"/>
            <a:r>
              <a:rPr lang="sv-SE" dirty="0" smtClean="0"/>
              <a:t>Metod</a:t>
            </a:r>
          </a:p>
          <a:p>
            <a:pPr algn="ctr">
              <a:buNone/>
            </a:pPr>
            <a:r>
              <a:rPr lang="sv-SE" dirty="0" smtClean="0"/>
              <a:t>= hur den enskildes behov ska tillgodoses för att det överenskomna målet ska uppnås</a:t>
            </a:r>
          </a:p>
          <a:p>
            <a:pPr algn="ctr"/>
            <a:r>
              <a:rPr lang="sv-SE" dirty="0" smtClean="0"/>
              <a:t>Uppföljning</a:t>
            </a:r>
          </a:p>
          <a:p>
            <a:pPr algn="ctr">
              <a:buNone/>
            </a:pPr>
            <a:r>
              <a:rPr lang="sv-SE" dirty="0" smtClean="0"/>
              <a:t>= en form av kvalitetsmätning</a:t>
            </a:r>
          </a:p>
          <a:p>
            <a:pPr>
              <a:buNone/>
            </a:pPr>
            <a:endParaRPr lang="sv-SE" dirty="0"/>
          </a:p>
        </p:txBody>
      </p:sp>
    </p:spTree>
    <p:extLst>
      <p:ext uri="{BB962C8B-B14F-4D97-AF65-F5344CB8AC3E}">
        <p14:creationId xmlns:p14="http://schemas.microsoft.com/office/powerpoint/2010/main" val="24319704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Målen ska vara:</a:t>
            </a:r>
            <a:endParaRPr lang="sv-SE" dirty="0"/>
          </a:p>
        </p:txBody>
      </p:sp>
      <p:sp>
        <p:nvSpPr>
          <p:cNvPr id="3" name="Platshållare för innehåll 2"/>
          <p:cNvSpPr>
            <a:spLocks noGrp="1"/>
          </p:cNvSpPr>
          <p:nvPr>
            <p:ph idx="1"/>
          </p:nvPr>
        </p:nvSpPr>
        <p:spPr/>
        <p:txBody>
          <a:bodyPr/>
          <a:lstStyle/>
          <a:p>
            <a:r>
              <a:rPr lang="sv-SE" sz="4400" dirty="0" smtClean="0"/>
              <a:t>S</a:t>
            </a:r>
            <a:r>
              <a:rPr lang="sv-SE" dirty="0" smtClean="0"/>
              <a:t> – specifika och individuella</a:t>
            </a:r>
          </a:p>
          <a:p>
            <a:r>
              <a:rPr lang="sv-SE" sz="4400" dirty="0" smtClean="0"/>
              <a:t>M</a:t>
            </a:r>
            <a:r>
              <a:rPr lang="sv-SE" dirty="0" smtClean="0"/>
              <a:t> – mätbara</a:t>
            </a:r>
          </a:p>
          <a:p>
            <a:r>
              <a:rPr lang="sv-SE" sz="4400" dirty="0" smtClean="0"/>
              <a:t>A</a:t>
            </a:r>
            <a:r>
              <a:rPr lang="sv-SE" dirty="0" smtClean="0"/>
              <a:t> – accepterade</a:t>
            </a:r>
          </a:p>
          <a:p>
            <a:r>
              <a:rPr lang="sv-SE" sz="4400" dirty="0" smtClean="0"/>
              <a:t>R</a:t>
            </a:r>
            <a:r>
              <a:rPr lang="sv-SE" dirty="0" smtClean="0"/>
              <a:t> – realistiska</a:t>
            </a:r>
          </a:p>
          <a:p>
            <a:r>
              <a:rPr lang="sv-SE" sz="4400" dirty="0" smtClean="0"/>
              <a:t>T</a:t>
            </a:r>
            <a:r>
              <a:rPr lang="sv-SE" dirty="0" smtClean="0"/>
              <a:t> – tidsatta</a:t>
            </a:r>
          </a:p>
          <a:p>
            <a:r>
              <a:rPr lang="sv-SE" sz="4400" dirty="0" smtClean="0"/>
              <a:t>A</a:t>
            </a:r>
            <a:r>
              <a:rPr lang="sv-SE" dirty="0" smtClean="0"/>
              <a:t> - ansvarsfördelade  </a:t>
            </a:r>
            <a:endParaRPr lang="sv-SE" dirty="0"/>
          </a:p>
        </p:txBody>
      </p:sp>
    </p:spTree>
    <p:extLst>
      <p:ext uri="{BB962C8B-B14F-4D97-AF65-F5344CB8AC3E}">
        <p14:creationId xmlns:p14="http://schemas.microsoft.com/office/powerpoint/2010/main" val="164879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Livsområden</a:t>
            </a:r>
            <a:endParaRPr lang="sv-SE" dirty="0"/>
          </a:p>
        </p:txBody>
      </p:sp>
      <p:sp>
        <p:nvSpPr>
          <p:cNvPr id="3" name="Platshållare för innehåll 2"/>
          <p:cNvSpPr>
            <a:spLocks noGrp="1"/>
          </p:cNvSpPr>
          <p:nvPr>
            <p:ph idx="1"/>
          </p:nvPr>
        </p:nvSpPr>
        <p:spPr/>
        <p:txBody>
          <a:bodyPr/>
          <a:lstStyle/>
          <a:p>
            <a:r>
              <a:rPr lang="sv-SE" sz="1800" dirty="0" smtClean="0"/>
              <a:t>Lärande och tillämpa kunskap </a:t>
            </a:r>
          </a:p>
          <a:p>
            <a:pPr marL="0" indent="0">
              <a:buNone/>
            </a:pPr>
            <a:r>
              <a:rPr lang="sv-SE" sz="1800" dirty="0" smtClean="0"/>
              <a:t>- Att lösa problem som uppstår i vardagen, t.ex. val av kläder, byta batteri i fjärrkontrollen, vart vänder man sig om man behöver hjälp m.m.</a:t>
            </a:r>
          </a:p>
          <a:p>
            <a:r>
              <a:rPr lang="sv-SE" sz="1800" dirty="0" smtClean="0"/>
              <a:t>Allmänna uppgifter och krav</a:t>
            </a:r>
          </a:p>
          <a:p>
            <a:pPr marL="0" indent="0">
              <a:buNone/>
            </a:pPr>
            <a:r>
              <a:rPr lang="sv-SE" sz="1800" dirty="0" smtClean="0"/>
              <a:t>- Att äta regelbundet, följa en medicinsk ordination, passa tider, följa dygnsrytmen m.m.</a:t>
            </a:r>
          </a:p>
          <a:p>
            <a:r>
              <a:rPr lang="sv-SE" sz="1800" dirty="0" smtClean="0"/>
              <a:t>Kommunikation</a:t>
            </a:r>
          </a:p>
          <a:p>
            <a:pPr marL="0" indent="0">
              <a:buNone/>
            </a:pPr>
            <a:r>
              <a:rPr lang="sv-SE" sz="1800" dirty="0" smtClean="0"/>
              <a:t>- Att kunna höra och förstå tal och skrift, använda telefon, larm, dator. Behov av hjälp med att föra/ringa ett samtal, skriva vykort m.m.</a:t>
            </a:r>
          </a:p>
          <a:p>
            <a:r>
              <a:rPr lang="sv-SE" sz="1800" dirty="0" smtClean="0"/>
              <a:t>Förflyttning</a:t>
            </a:r>
          </a:p>
          <a:p>
            <a:pPr marL="0" indent="0">
              <a:buNone/>
            </a:pPr>
            <a:r>
              <a:rPr lang="sv-SE" sz="1800" dirty="0" smtClean="0"/>
              <a:t>- Att resa sig ur en stol eller säng, plocka upp en penna, gå ut på balkongen, ändra kroppsställning under natten, lyfta kaffekoppen m.m.</a:t>
            </a:r>
          </a:p>
        </p:txBody>
      </p:sp>
    </p:spTree>
    <p:extLst>
      <p:ext uri="{BB962C8B-B14F-4D97-AF65-F5344CB8AC3E}">
        <p14:creationId xmlns:p14="http://schemas.microsoft.com/office/powerpoint/2010/main" val="42772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Livsområden, forts.</a:t>
            </a:r>
            <a:endParaRPr lang="sv-SE" dirty="0"/>
          </a:p>
        </p:txBody>
      </p:sp>
      <p:sp>
        <p:nvSpPr>
          <p:cNvPr id="3" name="Platshållare för innehåll 2"/>
          <p:cNvSpPr>
            <a:spLocks noGrp="1"/>
          </p:cNvSpPr>
          <p:nvPr>
            <p:ph idx="1"/>
          </p:nvPr>
        </p:nvSpPr>
        <p:spPr/>
        <p:txBody>
          <a:bodyPr/>
          <a:lstStyle/>
          <a:p>
            <a:pPr lvl="0"/>
            <a:r>
              <a:rPr lang="sv-SE" sz="1800" dirty="0">
                <a:solidFill>
                  <a:prstClr val="black"/>
                </a:solidFill>
              </a:rPr>
              <a:t>Personlig </a:t>
            </a:r>
            <a:r>
              <a:rPr lang="sv-SE" sz="1800" dirty="0" smtClean="0">
                <a:solidFill>
                  <a:prstClr val="black"/>
                </a:solidFill>
              </a:rPr>
              <a:t>vård</a:t>
            </a:r>
          </a:p>
          <a:p>
            <a:pPr marL="0" lvl="0" indent="0">
              <a:buNone/>
            </a:pPr>
            <a:r>
              <a:rPr lang="sv-SE" sz="1800" dirty="0" smtClean="0">
                <a:solidFill>
                  <a:prstClr val="black"/>
                </a:solidFill>
              </a:rPr>
              <a:t>- Att kunna tvätta sig, klippa naglarna, kamma håret, borsta tänderna, äta varierat, följa hälsoråd m.m.</a:t>
            </a:r>
            <a:endParaRPr lang="sv-SE" sz="1800" dirty="0">
              <a:solidFill>
                <a:prstClr val="black"/>
              </a:solidFill>
            </a:endParaRPr>
          </a:p>
          <a:p>
            <a:pPr lvl="0"/>
            <a:r>
              <a:rPr lang="sv-SE" sz="1800" dirty="0" smtClean="0">
                <a:solidFill>
                  <a:prstClr val="black"/>
                </a:solidFill>
              </a:rPr>
              <a:t>Hemliv</a:t>
            </a:r>
          </a:p>
          <a:p>
            <a:pPr marL="0" lvl="0" indent="0">
              <a:buNone/>
            </a:pPr>
            <a:r>
              <a:rPr lang="sv-SE" sz="1800" dirty="0" smtClean="0">
                <a:solidFill>
                  <a:prstClr val="black"/>
                </a:solidFill>
              </a:rPr>
              <a:t>- Att städa, handla, laga och servera mat, hantera sopor m.m.</a:t>
            </a:r>
            <a:endParaRPr lang="sv-SE" sz="1800" dirty="0">
              <a:solidFill>
                <a:prstClr val="black"/>
              </a:solidFill>
            </a:endParaRPr>
          </a:p>
          <a:p>
            <a:pPr lvl="0"/>
            <a:r>
              <a:rPr lang="sv-SE" sz="1800" dirty="0">
                <a:solidFill>
                  <a:prstClr val="black"/>
                </a:solidFill>
              </a:rPr>
              <a:t>Mellanmänskliga interaktioner och </a:t>
            </a:r>
            <a:r>
              <a:rPr lang="sv-SE" sz="1800" dirty="0" smtClean="0">
                <a:solidFill>
                  <a:prstClr val="black"/>
                </a:solidFill>
              </a:rPr>
              <a:t>relationer</a:t>
            </a:r>
          </a:p>
          <a:p>
            <a:pPr marL="0" lvl="0" indent="0">
              <a:buNone/>
            </a:pPr>
            <a:r>
              <a:rPr lang="sv-SE" sz="1800" dirty="0" smtClean="0">
                <a:solidFill>
                  <a:prstClr val="black"/>
                </a:solidFill>
              </a:rPr>
              <a:t>- Informella kontakter (ex. familj, släkt, vänner) Formella kontakter (ex. vårdcentral, frisör, fotvård)</a:t>
            </a:r>
            <a:endParaRPr lang="sv-SE" sz="1800" dirty="0">
              <a:solidFill>
                <a:prstClr val="black"/>
              </a:solidFill>
            </a:endParaRPr>
          </a:p>
          <a:p>
            <a:pPr lvl="0"/>
            <a:r>
              <a:rPr lang="sv-SE" sz="1800" dirty="0">
                <a:solidFill>
                  <a:prstClr val="black"/>
                </a:solidFill>
              </a:rPr>
              <a:t>Viktiga </a:t>
            </a:r>
            <a:r>
              <a:rPr lang="sv-SE" sz="1800" dirty="0" smtClean="0">
                <a:solidFill>
                  <a:prstClr val="black"/>
                </a:solidFill>
              </a:rPr>
              <a:t>livsområden</a:t>
            </a:r>
          </a:p>
          <a:p>
            <a:pPr marL="0" lvl="0" indent="0">
              <a:buNone/>
            </a:pPr>
            <a:r>
              <a:rPr lang="sv-SE" sz="1800" dirty="0" smtClean="0">
                <a:solidFill>
                  <a:prstClr val="black"/>
                </a:solidFill>
              </a:rPr>
              <a:t>- Betala räkningar, hantera pengar vid inköp m.m.</a:t>
            </a:r>
            <a:endParaRPr lang="sv-SE" sz="1800" dirty="0">
              <a:solidFill>
                <a:prstClr val="black"/>
              </a:solidFill>
            </a:endParaRPr>
          </a:p>
          <a:p>
            <a:endParaRPr lang="sv-SE" dirty="0"/>
          </a:p>
        </p:txBody>
      </p:sp>
    </p:spTree>
    <p:extLst>
      <p:ext uri="{BB962C8B-B14F-4D97-AF65-F5344CB8AC3E}">
        <p14:creationId xmlns:p14="http://schemas.microsoft.com/office/powerpoint/2010/main" val="182776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Intentioner </a:t>
            </a:r>
            <a:endParaRPr lang="sv-SE" dirty="0"/>
          </a:p>
        </p:txBody>
      </p:sp>
      <p:sp>
        <p:nvSpPr>
          <p:cNvPr id="3" name="Platshållare för innehåll 2"/>
          <p:cNvSpPr>
            <a:spLocks noGrp="1"/>
          </p:cNvSpPr>
          <p:nvPr>
            <p:ph idx="1"/>
          </p:nvPr>
        </p:nvSpPr>
        <p:spPr/>
        <p:txBody>
          <a:bodyPr/>
          <a:lstStyle/>
          <a:p>
            <a:r>
              <a:rPr lang="sv-SE" dirty="0" smtClean="0"/>
              <a:t>Den nationella värdegrunden och IBIC</a:t>
            </a:r>
          </a:p>
          <a:p>
            <a:r>
              <a:rPr lang="sv-SE" dirty="0" smtClean="0"/>
              <a:t>Linköpings kommuns värdighetsgarantier inom hemtjänsten </a:t>
            </a:r>
          </a:p>
          <a:p>
            <a:r>
              <a:rPr lang="sv-SE" dirty="0" smtClean="0"/>
              <a:t>Evidensbaserad praktik</a:t>
            </a:r>
          </a:p>
          <a:p>
            <a:r>
              <a:rPr lang="sv-SE" dirty="0" smtClean="0"/>
              <a:t>Verksamhetsutveckling</a:t>
            </a:r>
          </a:p>
          <a:p>
            <a:r>
              <a:rPr lang="sv-SE" dirty="0" smtClean="0"/>
              <a:t>Att implementera ett nytt arbetssätt – roller och ansvar</a:t>
            </a:r>
            <a:endParaRPr lang="sv-SE" dirty="0"/>
          </a:p>
          <a:p>
            <a:pPr marL="0" indent="0">
              <a:buNone/>
            </a:pPr>
            <a:endParaRPr lang="sv-SE" dirty="0" smtClean="0"/>
          </a:p>
          <a:p>
            <a:endParaRPr lang="sv-SE" dirty="0" smtClean="0"/>
          </a:p>
          <a:p>
            <a:endParaRPr lang="sv-SE" dirty="0" smtClean="0"/>
          </a:p>
          <a:p>
            <a:endParaRPr lang="sv-SE" dirty="0" smtClean="0"/>
          </a:p>
          <a:p>
            <a:endParaRPr lang="sv-SE" dirty="0"/>
          </a:p>
        </p:txBody>
      </p:sp>
    </p:spTree>
    <p:extLst>
      <p:ext uri="{BB962C8B-B14F-4D97-AF65-F5344CB8AC3E}">
        <p14:creationId xmlns:p14="http://schemas.microsoft.com/office/powerpoint/2010/main" val="1911277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Livsområden, forts</a:t>
            </a:r>
            <a:endParaRPr lang="sv-SE" dirty="0"/>
          </a:p>
        </p:txBody>
      </p:sp>
      <p:sp>
        <p:nvSpPr>
          <p:cNvPr id="3" name="Platshållare för innehåll 2"/>
          <p:cNvSpPr>
            <a:spLocks noGrp="1"/>
          </p:cNvSpPr>
          <p:nvPr>
            <p:ph idx="1"/>
          </p:nvPr>
        </p:nvSpPr>
        <p:spPr/>
        <p:txBody>
          <a:bodyPr/>
          <a:lstStyle/>
          <a:p>
            <a:pPr lvl="0"/>
            <a:r>
              <a:rPr lang="sv-SE" sz="1800" dirty="0">
                <a:solidFill>
                  <a:prstClr val="black"/>
                </a:solidFill>
              </a:rPr>
              <a:t>Samhällsgemenskap, socialt och medborgerligt </a:t>
            </a:r>
            <a:r>
              <a:rPr lang="sv-SE" sz="1800" dirty="0" smtClean="0">
                <a:solidFill>
                  <a:prstClr val="black"/>
                </a:solidFill>
              </a:rPr>
              <a:t>liv</a:t>
            </a:r>
          </a:p>
          <a:p>
            <a:pPr marL="0" lvl="0" indent="0">
              <a:buNone/>
            </a:pPr>
            <a:r>
              <a:rPr lang="sv-SE" sz="1800" dirty="0" smtClean="0">
                <a:solidFill>
                  <a:prstClr val="black"/>
                </a:solidFill>
              </a:rPr>
              <a:t>- Delta i föreningsliv, utöva ett intresse, rösta, delta i social samvaro</a:t>
            </a:r>
            <a:endParaRPr lang="sv-SE" sz="1800" dirty="0">
              <a:solidFill>
                <a:prstClr val="black"/>
              </a:solidFill>
            </a:endParaRPr>
          </a:p>
          <a:p>
            <a:pPr lvl="0"/>
            <a:r>
              <a:rPr lang="sv-SE" sz="1800" dirty="0">
                <a:solidFill>
                  <a:prstClr val="black"/>
                </a:solidFill>
              </a:rPr>
              <a:t>Känsla av </a:t>
            </a:r>
            <a:r>
              <a:rPr lang="sv-SE" sz="1800" dirty="0" smtClean="0">
                <a:solidFill>
                  <a:prstClr val="black"/>
                </a:solidFill>
              </a:rPr>
              <a:t>trygghet</a:t>
            </a:r>
          </a:p>
          <a:p>
            <a:pPr marL="0" lvl="0" indent="0">
              <a:buNone/>
            </a:pPr>
            <a:r>
              <a:rPr lang="sv-SE" sz="1800" dirty="0" smtClean="0">
                <a:solidFill>
                  <a:prstClr val="black"/>
                </a:solidFill>
              </a:rPr>
              <a:t>- Beskriva vad individen känner oro inför samt hur man kan stödja denne i detta, via insatser och/eller hjälpmedel</a:t>
            </a:r>
            <a:endParaRPr lang="sv-SE" sz="1800" dirty="0">
              <a:solidFill>
                <a:prstClr val="black"/>
              </a:solidFill>
            </a:endParaRPr>
          </a:p>
          <a:p>
            <a:pPr lvl="0"/>
            <a:r>
              <a:rPr lang="sv-SE" sz="1800" dirty="0">
                <a:solidFill>
                  <a:prstClr val="black"/>
                </a:solidFill>
              </a:rPr>
              <a:t>Personlig stöd från personer som vårdar eller stödjer en </a:t>
            </a:r>
            <a:r>
              <a:rPr lang="sv-SE" sz="1800" dirty="0" smtClean="0">
                <a:solidFill>
                  <a:prstClr val="black"/>
                </a:solidFill>
              </a:rPr>
              <a:t>närstående</a:t>
            </a:r>
          </a:p>
          <a:p>
            <a:pPr marL="0" lvl="0" indent="0">
              <a:buNone/>
            </a:pPr>
            <a:r>
              <a:rPr lang="sv-SE" sz="1800" dirty="0" smtClean="0">
                <a:solidFill>
                  <a:prstClr val="black"/>
                </a:solidFill>
              </a:rPr>
              <a:t>- Make/maka/förälder har behov av avlastning. Anhörigvårdare som behöver resa bort under en period</a:t>
            </a:r>
            <a:endParaRPr lang="sv-SE" sz="1800" dirty="0">
              <a:solidFill>
                <a:prstClr val="black"/>
              </a:solidFill>
            </a:endParaRPr>
          </a:p>
          <a:p>
            <a:endParaRPr lang="sv-SE" dirty="0"/>
          </a:p>
        </p:txBody>
      </p:sp>
    </p:spTree>
    <p:extLst>
      <p:ext uri="{BB962C8B-B14F-4D97-AF65-F5344CB8AC3E}">
        <p14:creationId xmlns:p14="http://schemas.microsoft.com/office/powerpoint/2010/main" val="109091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Hur ska dokumentationen utformas?</a:t>
            </a:r>
            <a:endParaRPr lang="sv-SE" dirty="0"/>
          </a:p>
        </p:txBody>
      </p:sp>
      <p:sp>
        <p:nvSpPr>
          <p:cNvPr id="3" name="Platshållare för innehåll 2"/>
          <p:cNvSpPr>
            <a:spLocks noGrp="1"/>
          </p:cNvSpPr>
          <p:nvPr>
            <p:ph idx="1"/>
          </p:nvPr>
        </p:nvSpPr>
        <p:spPr/>
        <p:txBody>
          <a:bodyPr/>
          <a:lstStyle/>
          <a:p>
            <a:pPr algn="ctr"/>
            <a:r>
              <a:rPr lang="sv-SE" dirty="0" smtClean="0"/>
              <a:t>Tillräcklig</a:t>
            </a:r>
          </a:p>
          <a:p>
            <a:pPr algn="ctr"/>
            <a:endParaRPr lang="sv-SE" dirty="0"/>
          </a:p>
          <a:p>
            <a:pPr algn="ctr"/>
            <a:r>
              <a:rPr lang="sv-SE" dirty="0" smtClean="0"/>
              <a:t>Väsentlig</a:t>
            </a:r>
          </a:p>
          <a:p>
            <a:pPr algn="ctr"/>
            <a:endParaRPr lang="sv-SE" dirty="0"/>
          </a:p>
          <a:p>
            <a:pPr algn="ctr"/>
            <a:r>
              <a:rPr lang="sv-SE" dirty="0" smtClean="0"/>
              <a:t>Korrekt</a:t>
            </a:r>
          </a:p>
          <a:p>
            <a:pPr algn="ctr"/>
            <a:endParaRPr lang="sv-SE" dirty="0"/>
          </a:p>
          <a:p>
            <a:pPr algn="ctr"/>
            <a:r>
              <a:rPr lang="sv-SE" dirty="0" smtClean="0"/>
              <a:t>Respektfull</a:t>
            </a:r>
            <a:endParaRPr lang="sv-SE" dirty="0"/>
          </a:p>
        </p:txBody>
      </p:sp>
    </p:spTree>
    <p:extLst>
      <p:ext uri="{BB962C8B-B14F-4D97-AF65-F5344CB8AC3E}">
        <p14:creationId xmlns:p14="http://schemas.microsoft.com/office/powerpoint/2010/main" val="65961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Skillnad mellan fakta och bedömningar</a:t>
            </a:r>
            <a:endParaRPr lang="sv-SE" dirty="0"/>
          </a:p>
        </p:txBody>
      </p:sp>
      <p:sp>
        <p:nvSpPr>
          <p:cNvPr id="3" name="Platshållare för innehåll 2"/>
          <p:cNvSpPr>
            <a:spLocks noGrp="1"/>
          </p:cNvSpPr>
          <p:nvPr>
            <p:ph idx="1"/>
          </p:nvPr>
        </p:nvSpPr>
        <p:spPr/>
        <p:txBody>
          <a:bodyPr/>
          <a:lstStyle/>
          <a:p>
            <a:r>
              <a:rPr lang="sv-SE" dirty="0" smtClean="0"/>
              <a:t>Fakta</a:t>
            </a:r>
          </a:p>
          <a:p>
            <a:pPr>
              <a:buNone/>
            </a:pPr>
            <a:r>
              <a:rPr lang="sv-SE" dirty="0" smtClean="0"/>
              <a:t>= vilar på objektiv och saklig grund</a:t>
            </a:r>
          </a:p>
          <a:p>
            <a:endParaRPr lang="sv-SE" dirty="0" smtClean="0"/>
          </a:p>
          <a:p>
            <a:r>
              <a:rPr lang="sv-SE" dirty="0" smtClean="0"/>
              <a:t>Bedömning</a:t>
            </a:r>
          </a:p>
          <a:p>
            <a:pPr>
              <a:buNone/>
            </a:pPr>
            <a:r>
              <a:rPr lang="sv-SE" dirty="0" smtClean="0"/>
              <a:t>= är en värdering som man gör utifrån den faktiska omständigheten och den kan vara subjektiv (personligt färgad)</a:t>
            </a:r>
            <a:endParaRPr lang="sv-SE" dirty="0"/>
          </a:p>
        </p:txBody>
      </p:sp>
    </p:spTree>
    <p:extLst>
      <p:ext uri="{BB962C8B-B14F-4D97-AF65-F5344CB8AC3E}">
        <p14:creationId xmlns:p14="http://schemas.microsoft.com/office/powerpoint/2010/main" val="3774437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Medarbetarbetarna har:</a:t>
            </a:r>
            <a:endParaRPr lang="sv-SE" dirty="0"/>
          </a:p>
        </p:txBody>
      </p:sp>
      <p:sp>
        <p:nvSpPr>
          <p:cNvPr id="3" name="Platshållare för innehåll 2"/>
          <p:cNvSpPr>
            <a:spLocks noGrp="1"/>
          </p:cNvSpPr>
          <p:nvPr>
            <p:ph idx="1"/>
          </p:nvPr>
        </p:nvSpPr>
        <p:spPr/>
        <p:txBody>
          <a:bodyPr/>
          <a:lstStyle/>
          <a:p>
            <a:r>
              <a:rPr lang="sv-SE" dirty="0" smtClean="0"/>
              <a:t>Ansvar för att genomförandeplanen skrivs och att omsorgstagaren är delaktig</a:t>
            </a:r>
          </a:p>
          <a:p>
            <a:r>
              <a:rPr lang="sv-SE" dirty="0" smtClean="0"/>
              <a:t>Ansvar för att den är uppdaterad</a:t>
            </a:r>
          </a:p>
          <a:p>
            <a:r>
              <a:rPr lang="sv-SE" dirty="0" smtClean="0"/>
              <a:t>Ansvar för att varje dag ta del av dokumentation på varje aktuell omsorgstagare</a:t>
            </a:r>
          </a:p>
          <a:p>
            <a:r>
              <a:rPr lang="sv-SE" dirty="0" smtClean="0"/>
              <a:t>Ansvar att dokumentera det som avviker från genomförandeplanen och i förekommande fall, skriva en avvikelse</a:t>
            </a:r>
          </a:p>
          <a:p>
            <a:r>
              <a:rPr lang="sv-SE" dirty="0" smtClean="0"/>
              <a:t>Ansvar för att varje omsorgstagare är delgiven och skrivit på genomförandeplanen</a:t>
            </a:r>
            <a:endParaRPr lang="sv-SE" dirty="0"/>
          </a:p>
        </p:txBody>
      </p:sp>
    </p:spTree>
    <p:extLst>
      <p:ext uri="{BB962C8B-B14F-4D97-AF65-F5344CB8AC3E}">
        <p14:creationId xmlns:p14="http://schemas.microsoft.com/office/powerpoint/2010/main" val="52952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mtClean="0"/>
              <a:t>Verksamhetschefen har:</a:t>
            </a:r>
            <a:endParaRPr lang="sv-SE" dirty="0"/>
          </a:p>
        </p:txBody>
      </p:sp>
      <p:sp>
        <p:nvSpPr>
          <p:cNvPr id="3" name="Platshållare för innehåll 2"/>
          <p:cNvSpPr>
            <a:spLocks noGrp="1"/>
          </p:cNvSpPr>
          <p:nvPr>
            <p:ph idx="1"/>
          </p:nvPr>
        </p:nvSpPr>
        <p:spPr/>
        <p:txBody>
          <a:bodyPr/>
          <a:lstStyle/>
          <a:p>
            <a:r>
              <a:rPr lang="sv-SE" sz="2000" smtClean="0"/>
              <a:t>Huvudansvaret för att den sociala dokumentationen utförs och genomsyrar hela verksamheten</a:t>
            </a:r>
          </a:p>
          <a:p>
            <a:r>
              <a:rPr lang="sv-SE" sz="2000" smtClean="0"/>
              <a:t>Ansvar för att ge personalen goda förutsättningar för att arbeta med social dokumentation</a:t>
            </a:r>
          </a:p>
          <a:p>
            <a:r>
              <a:rPr lang="sv-SE" sz="2000" smtClean="0"/>
              <a:t>Ansvar för att ombesörja att personalen få tillräcklig utbildning</a:t>
            </a:r>
          </a:p>
          <a:p>
            <a:r>
              <a:rPr lang="sv-SE" sz="2000" smtClean="0"/>
              <a:t>Ansvar för att arbetet organiseras på ett sådant sätt att det finns tid och resurser avsatta för att genomföra dokumentationen</a:t>
            </a:r>
          </a:p>
          <a:p>
            <a:r>
              <a:rPr lang="sv-SE" sz="2000" smtClean="0"/>
              <a:t>Tillse att avvikelser skrivs och hanteras enligt gällande rutin</a:t>
            </a:r>
          </a:p>
          <a:p>
            <a:r>
              <a:rPr lang="sv-SE" sz="2000" smtClean="0"/>
              <a:t>Genomföra loggningar minst 1g/år samt vid misstanke om otillbörligheter</a:t>
            </a:r>
            <a:endParaRPr lang="sv-SE" sz="2000" dirty="0"/>
          </a:p>
        </p:txBody>
      </p:sp>
    </p:spTree>
    <p:extLst>
      <p:ext uri="{BB962C8B-B14F-4D97-AF65-F5344CB8AC3E}">
        <p14:creationId xmlns:p14="http://schemas.microsoft.com/office/powerpoint/2010/main" val="139357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Referenslista</a:t>
            </a:r>
            <a:endParaRPr lang="sv-SE" dirty="0"/>
          </a:p>
        </p:txBody>
      </p:sp>
      <p:sp>
        <p:nvSpPr>
          <p:cNvPr id="3" name="Platshållare för innehåll 2"/>
          <p:cNvSpPr>
            <a:spLocks noGrp="1"/>
          </p:cNvSpPr>
          <p:nvPr>
            <p:ph idx="1"/>
          </p:nvPr>
        </p:nvSpPr>
        <p:spPr/>
        <p:txBody>
          <a:bodyPr/>
          <a:lstStyle/>
          <a:p>
            <a:r>
              <a:rPr lang="sv-SE" sz="2000" dirty="0" smtClean="0"/>
              <a:t>Social dokumentation i praktiken, Thomas Carlsson och Ann Nilsson 2011</a:t>
            </a:r>
          </a:p>
          <a:p>
            <a:r>
              <a:rPr lang="sv-SE" sz="2000" dirty="0" smtClean="0"/>
              <a:t>Social dokumentation – ett steg till, Thomas Carlsson och Ann Nilsson 2011</a:t>
            </a:r>
          </a:p>
          <a:p>
            <a:r>
              <a:rPr lang="sv-SE" sz="2000" dirty="0" smtClean="0"/>
              <a:t>IT i vård och omsorg, Rune Johansson och Lars Skärgren 2014</a:t>
            </a:r>
          </a:p>
          <a:p>
            <a:r>
              <a:rPr lang="sv-SE" sz="2000" dirty="0" smtClean="0"/>
              <a:t>Delaktighet och inflytande i arbetet med genomförandeplaner, Socialstyrelsen 2014</a:t>
            </a:r>
          </a:p>
          <a:p>
            <a:r>
              <a:rPr lang="sv-SE" sz="2000" dirty="0" smtClean="0"/>
              <a:t>Äldres behov i centrum, Socialstyrelsen 2015</a:t>
            </a:r>
          </a:p>
          <a:p>
            <a:r>
              <a:rPr lang="sv-SE" sz="2000" dirty="0"/>
              <a:t>SOSFS 2014:5. Dokumentation i verksamhet som bedrivs med stöd av SoL, LVU, LVM och LSS</a:t>
            </a:r>
          </a:p>
          <a:p>
            <a:r>
              <a:rPr lang="sv-SE" sz="2000" dirty="0"/>
              <a:t>SOSFS 2011:9. Ledningssystem för systematiskt kvalitetsarbete.</a:t>
            </a:r>
            <a:r>
              <a:rPr lang="sv-SE" sz="2000" dirty="0">
                <a:solidFill>
                  <a:srgbClr val="00B050"/>
                </a:solidFill>
              </a:rPr>
              <a:t> </a:t>
            </a:r>
            <a:endParaRPr lang="sv-SE" sz="2000" dirty="0"/>
          </a:p>
          <a:p>
            <a:endParaRPr lang="sv-SE" dirty="0"/>
          </a:p>
        </p:txBody>
      </p:sp>
    </p:spTree>
    <p:extLst>
      <p:ext uri="{BB962C8B-B14F-4D97-AF65-F5344CB8AC3E}">
        <p14:creationId xmlns:p14="http://schemas.microsoft.com/office/powerpoint/2010/main" val="21376956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Ytterligare information</a:t>
            </a:r>
            <a:endParaRPr lang="sv-SE" dirty="0"/>
          </a:p>
        </p:txBody>
      </p:sp>
      <p:sp>
        <p:nvSpPr>
          <p:cNvPr id="3" name="Platshållare för innehåll 2"/>
          <p:cNvSpPr>
            <a:spLocks noGrp="1"/>
          </p:cNvSpPr>
          <p:nvPr>
            <p:ph idx="1"/>
          </p:nvPr>
        </p:nvSpPr>
        <p:spPr/>
        <p:txBody>
          <a:bodyPr/>
          <a:lstStyle/>
          <a:p>
            <a:pPr marL="0" indent="0">
              <a:buNone/>
            </a:pPr>
            <a:endParaRPr lang="sv-SE" dirty="0" smtClean="0"/>
          </a:p>
          <a:p>
            <a:r>
              <a:rPr lang="sv-SE" dirty="0" smtClean="0"/>
              <a:t>Linköpings kommuns hemsida.</a:t>
            </a:r>
          </a:p>
          <a:p>
            <a:r>
              <a:rPr lang="sv-SE" dirty="0" smtClean="0"/>
              <a:t>Socialstyrelsens </a:t>
            </a:r>
            <a:r>
              <a:rPr lang="sv-SE" smtClean="0"/>
              <a:t>hemsida </a:t>
            </a:r>
            <a:r>
              <a:rPr lang="sv-SE" smtClean="0">
                <a:hlinkClick r:id="rId3"/>
              </a:rPr>
              <a:t>www.socialstyrelsen.se</a:t>
            </a:r>
            <a:endParaRPr lang="sv-SE" dirty="0"/>
          </a:p>
          <a:p>
            <a:r>
              <a:rPr lang="sv-SE" dirty="0" smtClean="0"/>
              <a:t>Webbutbildning</a:t>
            </a:r>
            <a:r>
              <a:rPr lang="sv-SE" dirty="0"/>
              <a:t>:	 	</a:t>
            </a:r>
            <a:r>
              <a:rPr lang="sv-SE" dirty="0">
                <a:hlinkClick r:id="rId4"/>
              </a:rPr>
              <a:t>www.kunskapsguiden.se</a:t>
            </a:r>
            <a:endParaRPr lang="sv-SE" dirty="0"/>
          </a:p>
          <a:p>
            <a:pPr marL="0" indent="0">
              <a:buNone/>
            </a:pPr>
            <a:r>
              <a:rPr lang="sv-SE" dirty="0"/>
              <a:t>							</a:t>
            </a:r>
            <a:r>
              <a:rPr lang="sv-SE" dirty="0">
                <a:hlinkClick r:id="rId3"/>
              </a:rPr>
              <a:t>www.socialstyrelsen.se</a:t>
            </a:r>
            <a:endParaRPr lang="sv-SE" dirty="0"/>
          </a:p>
          <a:p>
            <a:pPr marL="0" indent="0">
              <a:buNone/>
            </a:pPr>
            <a:endParaRPr lang="sv-SE" dirty="0"/>
          </a:p>
          <a:p>
            <a:endParaRPr lang="sv-SE" dirty="0"/>
          </a:p>
        </p:txBody>
      </p:sp>
    </p:spTree>
    <p:extLst>
      <p:ext uri="{BB962C8B-B14F-4D97-AF65-F5344CB8AC3E}">
        <p14:creationId xmlns:p14="http://schemas.microsoft.com/office/powerpoint/2010/main" val="42155210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Kommande steg….</a:t>
            </a:r>
            <a:endParaRPr lang="sv-SE" dirty="0"/>
          </a:p>
        </p:txBody>
      </p:sp>
      <p:sp>
        <p:nvSpPr>
          <p:cNvPr id="3" name="Platshållare för innehåll 2"/>
          <p:cNvSpPr>
            <a:spLocks noGrp="1"/>
          </p:cNvSpPr>
          <p:nvPr>
            <p:ph idx="1"/>
          </p:nvPr>
        </p:nvSpPr>
        <p:spPr>
          <a:xfrm>
            <a:off x="684212" y="1550501"/>
            <a:ext cx="7739788" cy="4525963"/>
          </a:xfrm>
        </p:spPr>
        <p:txBody>
          <a:bodyPr/>
          <a:lstStyle/>
          <a:p>
            <a:r>
              <a:rPr lang="sv-SE" dirty="0" smtClean="0"/>
              <a:t>Fördjupningsutbildning 15 sep</a:t>
            </a:r>
          </a:p>
          <a:p>
            <a:pPr marL="0" indent="0">
              <a:buNone/>
            </a:pPr>
            <a:r>
              <a:rPr lang="sv-SE" dirty="0"/>
              <a:t>	</a:t>
            </a:r>
            <a:r>
              <a:rPr lang="sv-SE" dirty="0" smtClean="0"/>
              <a:t>	</a:t>
            </a:r>
            <a:r>
              <a:rPr lang="sv-SE" dirty="0"/>
              <a:t>Fundera kring det fortsatta arbetet med att 				implementera IBIC i er verksamhet</a:t>
            </a:r>
            <a:r>
              <a:rPr lang="sv-SE" dirty="0" smtClean="0"/>
              <a:t>.</a:t>
            </a:r>
          </a:p>
          <a:p>
            <a:r>
              <a:rPr lang="sv-SE" dirty="0" smtClean="0"/>
              <a:t>Utbildning till omvårdnadspersonal med stöd av statliga stimulansmedel. 50 poängsutbildning med start </a:t>
            </a:r>
            <a:r>
              <a:rPr lang="sv-SE" smtClean="0"/>
              <a:t>i november</a:t>
            </a:r>
            <a:endParaRPr lang="sv-SE" dirty="0" smtClean="0"/>
          </a:p>
          <a:p>
            <a:r>
              <a:rPr lang="sv-SE" dirty="0" smtClean="0"/>
              <a:t>Omsorgskontoret kommer att följa upp arbetet i respektive verksamhet i nov/dec för att fånga framgångsfaktorer och eventuella svårigheter </a:t>
            </a:r>
          </a:p>
          <a:p>
            <a:endParaRPr lang="sv-SE" dirty="0" smtClean="0"/>
          </a:p>
          <a:p>
            <a:pPr marL="0" indent="0">
              <a:buNone/>
            </a:pPr>
            <a:endParaRPr lang="sv-SE" dirty="0"/>
          </a:p>
          <a:p>
            <a:endParaRPr lang="sv-SE" dirty="0" smtClean="0"/>
          </a:p>
          <a:p>
            <a:pPr marL="0" indent="0">
              <a:buNone/>
            </a:pPr>
            <a:r>
              <a:rPr lang="sv-SE" dirty="0"/>
              <a:t>	</a:t>
            </a:r>
            <a:r>
              <a:rPr lang="sv-SE" dirty="0" smtClean="0"/>
              <a:t>	</a:t>
            </a:r>
            <a:endParaRPr lang="sv-SE" dirty="0"/>
          </a:p>
          <a:p>
            <a:pPr marL="0" indent="0">
              <a:buNone/>
            </a:pPr>
            <a:endParaRPr lang="sv-SE" dirty="0" smtClean="0"/>
          </a:p>
        </p:txBody>
      </p:sp>
    </p:spTree>
    <p:extLst>
      <p:ext uri="{BB962C8B-B14F-4D97-AF65-F5344CB8AC3E}">
        <p14:creationId xmlns:p14="http://schemas.microsoft.com/office/powerpoint/2010/main" val="2573465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dirty="0"/>
          </a:p>
        </p:txBody>
      </p:sp>
    </p:spTree>
    <p:extLst>
      <p:ext uri="{BB962C8B-B14F-4D97-AF65-F5344CB8AC3E}">
        <p14:creationId xmlns:p14="http://schemas.microsoft.com/office/powerpoint/2010/main" val="1673305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04000" cy="453217"/>
          </a:xfrm>
        </p:spPr>
        <p:txBody>
          <a:bodyPr/>
          <a:lstStyle/>
          <a:p>
            <a:r>
              <a:rPr lang="sv-SE" sz="2400" dirty="0" smtClean="0"/>
              <a:t>På Sandrinoparken använder vi ett medvetet ordval</a:t>
            </a:r>
            <a:endParaRPr lang="sv-SE" sz="2400" dirty="0"/>
          </a:p>
        </p:txBody>
      </p:sp>
      <p:sp>
        <p:nvSpPr>
          <p:cNvPr id="3" name="Platshållare för innehåll 2"/>
          <p:cNvSpPr>
            <a:spLocks noGrp="1"/>
          </p:cNvSpPr>
          <p:nvPr>
            <p:ph idx="1"/>
          </p:nvPr>
        </p:nvSpPr>
        <p:spPr>
          <a:xfrm>
            <a:off x="684212" y="836713"/>
            <a:ext cx="3716476" cy="4248471"/>
          </a:xfrm>
        </p:spPr>
        <p:txBody>
          <a:bodyPr/>
          <a:lstStyle/>
          <a:p>
            <a:pPr marL="0" indent="0">
              <a:buNone/>
            </a:pPr>
            <a:r>
              <a:rPr lang="sv-SE" sz="2000" b="1" dirty="0" smtClean="0"/>
              <a:t>Vi använder</a:t>
            </a:r>
          </a:p>
          <a:p>
            <a:pPr marL="0" indent="0">
              <a:buNone/>
            </a:pPr>
            <a:r>
              <a:rPr lang="sv-SE" sz="1800" dirty="0" smtClean="0"/>
              <a:t>Person med demenssjukdom</a:t>
            </a:r>
          </a:p>
          <a:p>
            <a:pPr marL="0" indent="0">
              <a:buNone/>
            </a:pPr>
            <a:r>
              <a:rPr lang="sv-SE" sz="1800" dirty="0" smtClean="0"/>
              <a:t>Våning</a:t>
            </a:r>
          </a:p>
          <a:p>
            <a:pPr marL="0" indent="0">
              <a:buNone/>
            </a:pPr>
            <a:r>
              <a:rPr lang="sv-SE" sz="1800" dirty="0" smtClean="0"/>
              <a:t>Avlösning? Miljöombyte</a:t>
            </a:r>
          </a:p>
          <a:p>
            <a:pPr marL="0" indent="0">
              <a:buNone/>
            </a:pPr>
            <a:r>
              <a:rPr lang="sv-SE" sz="1800" dirty="0" smtClean="0"/>
              <a:t>Matrum/salong/vardagsrum</a:t>
            </a:r>
          </a:p>
          <a:p>
            <a:pPr marL="0" indent="0">
              <a:buNone/>
            </a:pPr>
            <a:r>
              <a:rPr lang="sv-SE" sz="1800" dirty="0" smtClean="0"/>
              <a:t>Assistera vid dusch</a:t>
            </a:r>
          </a:p>
          <a:p>
            <a:pPr marL="0" indent="0">
              <a:buNone/>
            </a:pPr>
            <a:r>
              <a:rPr lang="sv-SE" sz="1800" dirty="0" smtClean="0"/>
              <a:t>Assistera vid måltid</a:t>
            </a:r>
          </a:p>
          <a:p>
            <a:pPr marL="0" indent="0">
              <a:buNone/>
            </a:pPr>
            <a:r>
              <a:rPr lang="sv-SE" sz="1800" dirty="0" smtClean="0"/>
              <a:t>Vägledning/guidning</a:t>
            </a:r>
          </a:p>
          <a:p>
            <a:pPr marL="0" indent="0">
              <a:buNone/>
            </a:pPr>
            <a:r>
              <a:rPr lang="sv-SE" sz="1800" dirty="0" smtClean="0"/>
              <a:t>Värdinna/Köksansvarig</a:t>
            </a:r>
          </a:p>
          <a:p>
            <a:pPr marL="0" indent="0">
              <a:buNone/>
            </a:pPr>
            <a:r>
              <a:rPr lang="sv-SE" sz="1800" dirty="0" smtClean="0"/>
              <a:t>För personer med demenssjukdom</a:t>
            </a:r>
            <a:endParaRPr lang="sv-SE" sz="1800" dirty="0"/>
          </a:p>
        </p:txBody>
      </p:sp>
      <p:sp>
        <p:nvSpPr>
          <p:cNvPr id="4" name="Platshållare för innehåll 3"/>
          <p:cNvSpPr>
            <a:spLocks noGrp="1"/>
          </p:cNvSpPr>
          <p:nvPr>
            <p:ph idx="16"/>
          </p:nvPr>
        </p:nvSpPr>
        <p:spPr>
          <a:xfrm>
            <a:off x="4671736" y="836713"/>
            <a:ext cx="3716476" cy="4248472"/>
          </a:xfrm>
        </p:spPr>
        <p:txBody>
          <a:bodyPr/>
          <a:lstStyle/>
          <a:p>
            <a:pPr marL="0" indent="0">
              <a:buNone/>
            </a:pPr>
            <a:r>
              <a:rPr lang="sv-SE" sz="2000" b="1" dirty="0" smtClean="0"/>
              <a:t>Vi använder inte</a:t>
            </a:r>
          </a:p>
          <a:p>
            <a:pPr marL="0" indent="0">
              <a:buNone/>
            </a:pPr>
            <a:r>
              <a:rPr lang="sv-SE" sz="1800" dirty="0" smtClean="0"/>
              <a:t>Dement</a:t>
            </a:r>
          </a:p>
          <a:p>
            <a:pPr marL="0" indent="0">
              <a:buNone/>
            </a:pPr>
            <a:r>
              <a:rPr lang="sv-SE" sz="1800" dirty="0" smtClean="0"/>
              <a:t>Avdelning</a:t>
            </a:r>
          </a:p>
          <a:p>
            <a:pPr marL="0" indent="0">
              <a:buNone/>
            </a:pPr>
            <a:r>
              <a:rPr lang="sv-SE" sz="1800" dirty="0" smtClean="0"/>
              <a:t>Avlastning</a:t>
            </a:r>
          </a:p>
          <a:p>
            <a:pPr marL="0" indent="0">
              <a:buNone/>
            </a:pPr>
            <a:r>
              <a:rPr lang="sv-SE" sz="1800" dirty="0" smtClean="0"/>
              <a:t>Dagrum</a:t>
            </a:r>
          </a:p>
          <a:p>
            <a:pPr marL="0" indent="0">
              <a:buNone/>
            </a:pPr>
            <a:r>
              <a:rPr lang="sv-SE" sz="1800" dirty="0" smtClean="0"/>
              <a:t>Duschning</a:t>
            </a:r>
          </a:p>
          <a:p>
            <a:pPr marL="0" indent="0">
              <a:buNone/>
            </a:pPr>
            <a:r>
              <a:rPr lang="sv-SE" sz="1800" dirty="0" smtClean="0"/>
              <a:t>Matning</a:t>
            </a:r>
          </a:p>
          <a:p>
            <a:pPr marL="0" indent="0">
              <a:buNone/>
            </a:pPr>
            <a:r>
              <a:rPr lang="sv-SE" sz="1800" dirty="0" err="1" smtClean="0"/>
              <a:t>Påputtning</a:t>
            </a:r>
            <a:endParaRPr lang="sv-SE" sz="1800" dirty="0" smtClean="0"/>
          </a:p>
          <a:p>
            <a:pPr marL="0" indent="0">
              <a:buNone/>
            </a:pPr>
            <a:r>
              <a:rPr lang="sv-SE" sz="1800" dirty="0" smtClean="0"/>
              <a:t>Vid måltiderna</a:t>
            </a:r>
          </a:p>
          <a:p>
            <a:pPr marL="0" indent="0">
              <a:buNone/>
            </a:pPr>
            <a:r>
              <a:rPr lang="sv-SE" sz="1800" dirty="0" smtClean="0"/>
              <a:t>Vilken typ av boende</a:t>
            </a:r>
            <a:endParaRPr lang="sv-SE" sz="1800" dirty="0"/>
          </a:p>
        </p:txBody>
      </p:sp>
      <p:sp>
        <p:nvSpPr>
          <p:cNvPr id="5" name="textruta 4"/>
          <p:cNvSpPr txBox="1"/>
          <p:nvPr/>
        </p:nvSpPr>
        <p:spPr>
          <a:xfrm>
            <a:off x="539552" y="5445224"/>
            <a:ext cx="6480720" cy="1200329"/>
          </a:xfrm>
          <a:prstGeom prst="rect">
            <a:avLst/>
          </a:prstGeom>
          <a:noFill/>
        </p:spPr>
        <p:txBody>
          <a:bodyPr wrap="square" rtlCol="0">
            <a:spAutoFit/>
          </a:bodyPr>
          <a:lstStyle/>
          <a:p>
            <a:r>
              <a:rPr lang="sv-SE" b="1" dirty="0" smtClean="0">
                <a:latin typeface="Arial"/>
                <a:cs typeface="Arial"/>
              </a:rPr>
              <a:t>Svara i telefonen:</a:t>
            </a:r>
          </a:p>
          <a:p>
            <a:r>
              <a:rPr lang="sv-SE" dirty="0" smtClean="0">
                <a:latin typeface="Arial"/>
                <a:cs typeface="Arial"/>
              </a:rPr>
              <a:t>Välkommen till Sandrinoparken</a:t>
            </a:r>
          </a:p>
          <a:p>
            <a:r>
              <a:rPr lang="sv-SE" dirty="0">
                <a:latin typeface="Arial"/>
                <a:cs typeface="Arial"/>
              </a:rPr>
              <a:t>v</a:t>
            </a:r>
            <a:r>
              <a:rPr lang="sv-SE" dirty="0" smtClean="0">
                <a:latin typeface="Arial"/>
                <a:cs typeface="Arial"/>
              </a:rPr>
              <a:t>åning…</a:t>
            </a:r>
          </a:p>
          <a:p>
            <a:r>
              <a:rPr lang="sv-SE" dirty="0">
                <a:latin typeface="Arial"/>
                <a:cs typeface="Arial"/>
              </a:rPr>
              <a:t>o</a:t>
            </a:r>
            <a:r>
              <a:rPr lang="sv-SE" dirty="0" smtClean="0">
                <a:latin typeface="Arial"/>
                <a:cs typeface="Arial"/>
              </a:rPr>
              <a:t>ch namn</a:t>
            </a:r>
          </a:p>
        </p:txBody>
      </p:sp>
    </p:spTree>
    <p:extLst>
      <p:ext uri="{BB962C8B-B14F-4D97-AF65-F5344CB8AC3E}">
        <p14:creationId xmlns:p14="http://schemas.microsoft.com/office/powerpoint/2010/main" val="14277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99592" y="332656"/>
            <a:ext cx="7739788" cy="936104"/>
          </a:xfrm>
        </p:spPr>
        <p:txBody>
          <a:bodyPr/>
          <a:lstStyle/>
          <a:p>
            <a:r>
              <a:rPr lang="sv-SE" dirty="0"/>
              <a:t>Den nationella värdegrunden </a:t>
            </a:r>
            <a:r>
              <a:rPr lang="sv-SE" dirty="0" smtClean="0"/>
              <a:t>och IBIC</a:t>
            </a:r>
            <a:r>
              <a:rPr lang="sv-SE" dirty="0"/>
              <a:t/>
            </a:r>
            <a:br>
              <a:rPr lang="sv-SE" dirty="0"/>
            </a:br>
            <a:r>
              <a:rPr lang="sv-SE" dirty="0"/>
              <a:t/>
            </a:r>
            <a:br>
              <a:rPr lang="sv-SE" dirty="0"/>
            </a:br>
            <a:endParaRPr lang="sv-SE" dirty="0"/>
          </a:p>
        </p:txBody>
      </p:sp>
      <p:sp>
        <p:nvSpPr>
          <p:cNvPr id="3" name="Platshållare för innehåll 2"/>
          <p:cNvSpPr>
            <a:spLocks noGrp="1"/>
          </p:cNvSpPr>
          <p:nvPr>
            <p:ph idx="1"/>
          </p:nvPr>
        </p:nvSpPr>
        <p:spPr/>
        <p:txBody>
          <a:bodyPr/>
          <a:lstStyle/>
          <a:p>
            <a:r>
              <a:rPr lang="sv-SE" dirty="0" smtClean="0"/>
              <a:t>SoL 5 kap.4§” Socialtjänstens omsorg om äldre ska inriktas på att äldre personer får leva ett värdigt liv och känna välbefinnande (värdegrund).</a:t>
            </a:r>
          </a:p>
          <a:p>
            <a:r>
              <a:rPr lang="sv-SE" dirty="0" smtClean="0"/>
              <a:t>Värdegrundsarbetets fortsättning och konkretisering med stöd IBIC.</a:t>
            </a:r>
          </a:p>
          <a:p>
            <a:r>
              <a:rPr lang="sv-SE" dirty="0" smtClean="0"/>
              <a:t>Individcentrerat och salutogent arbets- och förhållningsätt.</a:t>
            </a:r>
          </a:p>
          <a:p>
            <a:r>
              <a:rPr lang="sv-SE" dirty="0" smtClean="0"/>
              <a:t>IBIC stöder en evidensbaserad praktik</a:t>
            </a:r>
          </a:p>
          <a:p>
            <a:pPr marL="0" indent="0">
              <a:buNone/>
            </a:pPr>
            <a:endParaRPr lang="sv-SE" dirty="0" smtClean="0"/>
          </a:p>
          <a:p>
            <a:endParaRPr lang="sv-SE" dirty="0"/>
          </a:p>
        </p:txBody>
      </p:sp>
    </p:spTree>
    <p:extLst>
      <p:ext uri="{BB962C8B-B14F-4D97-AF65-F5344CB8AC3E}">
        <p14:creationId xmlns:p14="http://schemas.microsoft.com/office/powerpoint/2010/main" val="2576585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Värdighetsgarantier inom hemtjänsten</a:t>
            </a:r>
            <a:endParaRPr lang="sv-SE" dirty="0"/>
          </a:p>
        </p:txBody>
      </p:sp>
      <p:sp>
        <p:nvSpPr>
          <p:cNvPr id="3" name="Platshållare för innehåll 2"/>
          <p:cNvSpPr>
            <a:spLocks noGrp="1"/>
          </p:cNvSpPr>
          <p:nvPr>
            <p:ph idx="1"/>
          </p:nvPr>
        </p:nvSpPr>
        <p:spPr/>
        <p:txBody>
          <a:bodyPr/>
          <a:lstStyle/>
          <a:p>
            <a:r>
              <a:rPr lang="sv-SE" dirty="0" smtClean="0"/>
              <a:t>Din hemtjänst ska planeras och genomföras tillsammans med dig.</a:t>
            </a:r>
          </a:p>
          <a:p>
            <a:r>
              <a:rPr lang="sv-SE" dirty="0" smtClean="0"/>
              <a:t>Personalen ska lyssna på dina synpunkter och önskemål.</a:t>
            </a:r>
          </a:p>
          <a:p>
            <a:r>
              <a:rPr lang="sv-SE" dirty="0" smtClean="0"/>
              <a:t>Ditt privatliv, din integritet och dina livsval ska respekteras av personalen.</a:t>
            </a:r>
          </a:p>
          <a:p>
            <a:pPr marL="0" indent="0">
              <a:buNone/>
            </a:pPr>
            <a:endParaRPr lang="sv-SE" dirty="0" smtClean="0"/>
          </a:p>
          <a:p>
            <a:pPr marL="0" indent="0">
              <a:buNone/>
            </a:pPr>
            <a:r>
              <a:rPr lang="sv-SE" sz="3200" dirty="0" smtClean="0"/>
              <a:t>Trygghet, gott bemötande och delaktighet.</a:t>
            </a:r>
            <a:endParaRPr lang="sv-SE" sz="3200" dirty="0"/>
          </a:p>
        </p:txBody>
      </p:sp>
    </p:spTree>
    <p:extLst>
      <p:ext uri="{BB962C8B-B14F-4D97-AF65-F5344CB8AC3E}">
        <p14:creationId xmlns:p14="http://schemas.microsoft.com/office/powerpoint/2010/main" val="541378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Evidensbaserad </a:t>
            </a:r>
            <a:r>
              <a:rPr lang="sv-SE" dirty="0" smtClean="0"/>
              <a:t>praktik</a:t>
            </a:r>
            <a:r>
              <a:rPr lang="sv-SE" dirty="0"/>
              <a:t/>
            </a:r>
            <a:br>
              <a:rPr lang="sv-SE" dirty="0"/>
            </a:br>
            <a:r>
              <a:rPr lang="sv-SE" dirty="0"/>
              <a:t/>
            </a:r>
            <a:br>
              <a:rPr lang="sv-SE" dirty="0"/>
            </a:br>
            <a:endParaRPr lang="sv-SE" dirty="0"/>
          </a:p>
        </p:txBody>
      </p:sp>
      <p:sp>
        <p:nvSpPr>
          <p:cNvPr id="3" name="Platshållare för innehåll 2"/>
          <p:cNvSpPr>
            <a:spLocks noGrp="1"/>
          </p:cNvSpPr>
          <p:nvPr>
            <p:ph idx="1"/>
          </p:nvPr>
        </p:nvSpPr>
        <p:spPr>
          <a:xfrm>
            <a:off x="684212" y="980728"/>
            <a:ext cx="7739788" cy="5145435"/>
          </a:xfrm>
        </p:spPr>
        <p:txBody>
          <a:bodyPr/>
          <a:lstStyle/>
          <a:p>
            <a:r>
              <a:rPr lang="sv-SE" dirty="0" smtClean="0"/>
              <a:t>Evidensbaserad praktik= </a:t>
            </a:r>
            <a:r>
              <a:rPr lang="sv-SE" i="1" dirty="0" smtClean="0"/>
              <a:t>”Kunskap om vad vi gör, att lyssna på den äldre personens uppfattningar och önskemål och att vi måste följa upp det vi gör och att använda metoder och insatser som vi vet har positiva effekter.” </a:t>
            </a:r>
          </a:p>
          <a:p>
            <a:pPr marL="0" indent="0">
              <a:buNone/>
            </a:pPr>
            <a:endParaRPr lang="sv-SE" dirty="0" smtClean="0"/>
          </a:p>
          <a:p>
            <a:endParaRPr lang="sv-SE" dirty="0" smtClean="0"/>
          </a:p>
          <a:p>
            <a:endParaRPr lang="sv-SE" dirty="0" smtClean="0"/>
          </a:p>
          <a:p>
            <a:endParaRPr lang="sv-SE"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2708920"/>
            <a:ext cx="5976664" cy="3672408"/>
          </a:xfrm>
          <a:prstGeom prst="rect">
            <a:avLst/>
          </a:prstGeom>
        </p:spPr>
      </p:pic>
    </p:spTree>
    <p:extLst>
      <p:ext uri="{BB962C8B-B14F-4D97-AF65-F5344CB8AC3E}">
        <p14:creationId xmlns:p14="http://schemas.microsoft.com/office/powerpoint/2010/main" val="66358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Verksamhetsutveckling</a:t>
            </a:r>
          </a:p>
        </p:txBody>
      </p:sp>
      <p:sp>
        <p:nvSpPr>
          <p:cNvPr id="3" name="Platshållare för innehåll 2"/>
          <p:cNvSpPr>
            <a:spLocks noGrp="1"/>
          </p:cNvSpPr>
          <p:nvPr>
            <p:ph idx="1"/>
          </p:nvPr>
        </p:nvSpPr>
        <p:spPr/>
        <p:txBody>
          <a:bodyPr/>
          <a:lstStyle/>
          <a:p>
            <a:r>
              <a:rPr lang="sv-SE" dirty="0" smtClean="0"/>
              <a:t>Systematisera </a:t>
            </a:r>
            <a:r>
              <a:rPr lang="sv-SE" dirty="0"/>
              <a:t>arbetet genom dokumentation - i beslut, i genomförandeplaner och i uppföljningar.</a:t>
            </a:r>
            <a:endParaRPr lang="sv-SE" i="1" dirty="0"/>
          </a:p>
          <a:p>
            <a:r>
              <a:rPr lang="sv-SE" dirty="0"/>
              <a:t>Det systematiska förbättringsarbetet ger struktur åt verksamhetsutveckling och skapar tydlighet kring hur vi ska arbeta mot uppsatta mål och säkerställa kvaliteten.</a:t>
            </a:r>
          </a:p>
          <a:p>
            <a:pPr marL="0" indent="0">
              <a:buNone/>
            </a:pPr>
            <a:endParaRPr lang="sv-SE" dirty="0" smtClean="0"/>
          </a:p>
          <a:p>
            <a:pPr marL="0" indent="0">
              <a:buNone/>
            </a:pPr>
            <a:r>
              <a:rPr lang="sv-SE" dirty="0"/>
              <a:t>Avtalet </a:t>
            </a:r>
            <a:r>
              <a:rPr lang="sv-SE" dirty="0" smtClean="0"/>
              <a:t>sätter </a:t>
            </a:r>
            <a:r>
              <a:rPr lang="sv-SE" dirty="0"/>
              <a:t>ramen (VAD) - verksamheten utvecklar och konkretiserar värdegrundsarbetet (HUR).</a:t>
            </a:r>
          </a:p>
          <a:p>
            <a:pPr marL="0" indent="0">
              <a:buNone/>
            </a:pPr>
            <a:endParaRPr lang="sv-SE" dirty="0"/>
          </a:p>
        </p:txBody>
      </p:sp>
    </p:spTree>
    <p:extLst>
      <p:ext uri="{BB962C8B-B14F-4D97-AF65-F5344CB8AC3E}">
        <p14:creationId xmlns:p14="http://schemas.microsoft.com/office/powerpoint/2010/main" val="727153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Att implementera ett nytt arbetssätt - roller </a:t>
            </a:r>
            <a:r>
              <a:rPr lang="sv-SE" dirty="0"/>
              <a:t>och </a:t>
            </a:r>
            <a:r>
              <a:rPr lang="sv-SE" dirty="0" smtClean="0"/>
              <a:t>ansvar</a:t>
            </a:r>
            <a:endParaRPr lang="sv-SE" dirty="0"/>
          </a:p>
        </p:txBody>
      </p:sp>
      <p:sp>
        <p:nvSpPr>
          <p:cNvPr id="3" name="Platshållare för innehåll 2"/>
          <p:cNvSpPr>
            <a:spLocks noGrp="1"/>
          </p:cNvSpPr>
          <p:nvPr>
            <p:ph idx="1"/>
          </p:nvPr>
        </p:nvSpPr>
        <p:spPr/>
        <p:txBody>
          <a:bodyPr/>
          <a:lstStyle/>
          <a:p>
            <a:r>
              <a:rPr lang="sv-SE" dirty="0" smtClean="0"/>
              <a:t>Alla behöver vara delaktiga i förändringsarbetet.</a:t>
            </a:r>
          </a:p>
          <a:p>
            <a:r>
              <a:rPr lang="sv-SE" dirty="0"/>
              <a:t>Genomsyra det dagliga </a:t>
            </a:r>
            <a:r>
              <a:rPr lang="sv-SE" dirty="0" smtClean="0"/>
              <a:t>arbetet</a:t>
            </a:r>
            <a:r>
              <a:rPr lang="sv-SE" dirty="0"/>
              <a:t> </a:t>
            </a:r>
            <a:r>
              <a:rPr lang="sv-SE" dirty="0" smtClean="0"/>
              <a:t>– kvalitet.</a:t>
            </a:r>
          </a:p>
          <a:p>
            <a:r>
              <a:rPr lang="sv-SE" dirty="0" smtClean="0"/>
              <a:t>Tydliga roller och tydligt ansvar: chefen, samordnare/gruppchef och omsorgspersonal.</a:t>
            </a:r>
          </a:p>
          <a:p>
            <a:endParaRPr lang="sv-SE" dirty="0" smtClean="0"/>
          </a:p>
          <a:p>
            <a:r>
              <a:rPr lang="sv-SE" dirty="0" smtClean="0"/>
              <a:t>Stötta, ge tid och förutsättningar, uppmuntra och motivera – varaktighet.</a:t>
            </a:r>
            <a:endParaRPr lang="sv-SE" dirty="0"/>
          </a:p>
          <a:p>
            <a:pPr marL="0" indent="0">
              <a:buNone/>
            </a:pPr>
            <a:endParaRPr lang="sv-SE" dirty="0" smtClean="0"/>
          </a:p>
          <a:p>
            <a:endParaRPr lang="sv-SE" dirty="0" smtClean="0"/>
          </a:p>
        </p:txBody>
      </p:sp>
    </p:spTree>
    <p:extLst>
      <p:ext uri="{BB962C8B-B14F-4D97-AF65-F5344CB8AC3E}">
        <p14:creationId xmlns:p14="http://schemas.microsoft.com/office/powerpoint/2010/main" val="495086440"/>
      </p:ext>
    </p:extLst>
  </p:cSld>
  <p:clrMapOvr>
    <a:masterClrMapping/>
  </p:clrMapOvr>
</p:sld>
</file>

<file path=ppt/theme/theme1.xml><?xml version="1.0" encoding="utf-8"?>
<a:theme xmlns:a="http://schemas.openxmlformats.org/drawingml/2006/main" name="Presentation idemönster">
  <a:themeElements>
    <a:clrScheme name="Anpassad 1">
      <a:dk1>
        <a:srgbClr val="000000"/>
      </a:dk1>
      <a:lt1>
        <a:srgbClr val="FFFFFF"/>
      </a:lt1>
      <a:dk2>
        <a:srgbClr val="4C4C4C"/>
      </a:dk2>
      <a:lt2>
        <a:srgbClr val="8E8E8E"/>
      </a:lt2>
      <a:accent1>
        <a:srgbClr val="00A9B9"/>
      </a:accent1>
      <a:accent2>
        <a:srgbClr val="D41737"/>
      </a:accent2>
      <a:accent3>
        <a:srgbClr val="EA516D"/>
      </a:accent3>
      <a:accent4>
        <a:srgbClr val="8DA85A"/>
      </a:accent4>
      <a:accent5>
        <a:srgbClr val="E94E1B"/>
      </a:accent5>
      <a:accent6>
        <a:srgbClr val="005365"/>
      </a:accent6>
      <a:hlink>
        <a:srgbClr val="000000"/>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Arial"/>
            <a:cs typeface="Arial"/>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idemönster</Template>
  <TotalTime>7732</TotalTime>
  <Words>2265</Words>
  <Application>Microsoft Office PowerPoint</Application>
  <PresentationFormat>Bildspel på skärmen (4:3)</PresentationFormat>
  <Paragraphs>368</Paragraphs>
  <Slides>49</Slides>
  <Notes>48</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49</vt:i4>
      </vt:variant>
    </vt:vector>
  </HeadingPairs>
  <TitlesOfParts>
    <vt:vector size="58" baseType="lpstr">
      <vt:lpstr>ＭＳ Ｐゴシック</vt:lpstr>
      <vt:lpstr>Arial</vt:lpstr>
      <vt:lpstr>Calibri</vt:lpstr>
      <vt:lpstr>Courier New</vt:lpstr>
      <vt:lpstr>Georgia</vt:lpstr>
      <vt:lpstr>Helvetica</vt:lpstr>
      <vt:lpstr>Lucida Grande</vt:lpstr>
      <vt:lpstr>Wingdings</vt:lpstr>
      <vt:lpstr>Presentation idemönster</vt:lpstr>
      <vt:lpstr>PowerPoint-presentation</vt:lpstr>
      <vt:lpstr>Utbildningens upplägg och målsättning</vt:lpstr>
      <vt:lpstr>Utbildningens upplägg</vt:lpstr>
      <vt:lpstr>Intentioner </vt:lpstr>
      <vt:lpstr>Den nationella värdegrunden och IBIC  </vt:lpstr>
      <vt:lpstr>Värdighetsgarantier inom hemtjänsten</vt:lpstr>
      <vt:lpstr>Evidensbaserad praktik  </vt:lpstr>
      <vt:lpstr>Verksamhetsutveckling</vt:lpstr>
      <vt:lpstr>Att implementera ett nytt arbetssätt - roller och ansvar</vt:lpstr>
      <vt:lpstr> Individuella insatser inom äldreomsorgen med stöd av IBIC (Individens Behov I Centrum)</vt:lpstr>
      <vt:lpstr>Behovsinriktat arbetssätt</vt:lpstr>
      <vt:lpstr>Systematiskt arbetssätt</vt:lpstr>
      <vt:lpstr>Det ska bli bättre… För den äldre</vt:lpstr>
      <vt:lpstr>bättre……. för verksamheten</vt:lpstr>
      <vt:lpstr>och bättre…… för verksamhetsansvariga och beslutsfattare</vt:lpstr>
      <vt:lpstr>IBIC i socialtjänstens övergripande process</vt:lpstr>
      <vt:lpstr>Genomföra uppdraget</vt:lpstr>
      <vt:lpstr>Livsområden, Individens behov i centrum</vt:lpstr>
      <vt:lpstr>PowerPoint-presentation</vt:lpstr>
      <vt:lpstr>PowerPoint-presentation</vt:lpstr>
      <vt:lpstr>PowerPoint-presentation</vt:lpstr>
      <vt:lpstr>Erfarenheter från pilotprojekt Sandrino vad gäller införandet</vt:lpstr>
      <vt:lpstr>Erfarenheter från pilotprojektet Sandrino vad gäller att vidmakthålla arbetssättet</vt:lpstr>
      <vt:lpstr>Forts erfarenheter från pilotprojektet Sandrino vad gäller fortsatta utvecklingsområden</vt:lpstr>
      <vt:lpstr>Forts erfarenheter från pilotprojektet Sandrino vad gäller fortsatta utvecklingsområden</vt:lpstr>
      <vt:lpstr> Social dokumentation enligt SoL och IBIC Utbildning för verksamhetsombud  Helena Jonsson Enheten för IT och e-hälsa    </vt:lpstr>
      <vt:lpstr>Vad ska vi prata om?   - Vad är IBIC och varför ska vi använda det? - Värdegrund - Genomförandeplanen - Livsområden - Utformning av dokumentationen  - Ansvarsområden</vt:lpstr>
      <vt:lpstr>IBIC Vad är det?</vt:lpstr>
      <vt:lpstr>Varför ska vi använda det?</vt:lpstr>
      <vt:lpstr>Före och efter IBIC</vt:lpstr>
      <vt:lpstr>Ett redskap för värdegrunden</vt:lpstr>
      <vt:lpstr>Ett värdigt liv</vt:lpstr>
      <vt:lpstr>Välbefinnande</vt:lpstr>
      <vt:lpstr>Genomförandeplan</vt:lpstr>
      <vt:lpstr>Beskrivning av hjälpinsatserna</vt:lpstr>
      <vt:lpstr>Mål-, metod- och uppföljningsdel</vt:lpstr>
      <vt:lpstr>Målen ska vara:</vt:lpstr>
      <vt:lpstr>Livsområden</vt:lpstr>
      <vt:lpstr>Livsområden, forts.</vt:lpstr>
      <vt:lpstr>Livsområden, forts</vt:lpstr>
      <vt:lpstr>Hur ska dokumentationen utformas?</vt:lpstr>
      <vt:lpstr>Skillnad mellan fakta och bedömningar</vt:lpstr>
      <vt:lpstr>Medarbetarbetarna har:</vt:lpstr>
      <vt:lpstr>Verksamhetschefen har:</vt:lpstr>
      <vt:lpstr>Referenslista</vt:lpstr>
      <vt:lpstr>Ytterligare information</vt:lpstr>
      <vt:lpstr>Kommande steg….</vt:lpstr>
      <vt:lpstr>PowerPoint-presentation</vt:lpstr>
      <vt:lpstr>På Sandrinoparken använder vi ett medvetet ordval</vt:lpstr>
    </vt:vector>
  </TitlesOfParts>
  <Company>Linköpings Kommun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johsod</dc:creator>
  <cp:lastModifiedBy>Jangbrand Cassandra</cp:lastModifiedBy>
  <cp:revision>537</cp:revision>
  <cp:lastPrinted>2015-12-30T11:18:39Z</cp:lastPrinted>
  <dcterms:created xsi:type="dcterms:W3CDTF">2013-04-28T15:55:30Z</dcterms:created>
  <dcterms:modified xsi:type="dcterms:W3CDTF">2016-09-19T14:57:34Z</dcterms:modified>
</cp:coreProperties>
</file>